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313" r:id="rId4"/>
    <p:sldId id="258" r:id="rId5"/>
    <p:sldId id="259" r:id="rId6"/>
    <p:sldId id="308" r:id="rId7"/>
    <p:sldId id="309" r:id="rId8"/>
    <p:sldId id="288" r:id="rId9"/>
    <p:sldId id="289" r:id="rId10"/>
    <p:sldId id="279" r:id="rId11"/>
    <p:sldId id="280" r:id="rId12"/>
    <p:sldId id="260" r:id="rId13"/>
    <p:sldId id="314" r:id="rId14"/>
    <p:sldId id="262" r:id="rId15"/>
    <p:sldId id="290" r:id="rId16"/>
    <p:sldId id="263" r:id="rId17"/>
    <p:sldId id="291" r:id="rId18"/>
    <p:sldId id="306" r:id="rId19"/>
    <p:sldId id="310" r:id="rId20"/>
    <p:sldId id="311" r:id="rId21"/>
    <p:sldId id="323" r:id="rId22"/>
    <p:sldId id="268" r:id="rId23"/>
    <p:sldId id="281" r:id="rId24"/>
    <p:sldId id="282" r:id="rId25"/>
    <p:sldId id="283" r:id="rId26"/>
    <p:sldId id="307" r:id="rId27"/>
    <p:sldId id="312" r:id="rId28"/>
    <p:sldId id="319" r:id="rId29"/>
    <p:sldId id="322" r:id="rId30"/>
    <p:sldId id="324" r:id="rId31"/>
    <p:sldId id="326" r:id="rId32"/>
    <p:sldId id="327" r:id="rId33"/>
    <p:sldId id="325" r:id="rId34"/>
    <p:sldId id="328" r:id="rId35"/>
    <p:sldId id="266" r:id="rId36"/>
    <p:sldId id="332" r:id="rId37"/>
    <p:sldId id="294" r:id="rId38"/>
    <p:sldId id="318" r:id="rId39"/>
    <p:sldId id="267" r:id="rId40"/>
    <p:sldId id="295" r:id="rId41"/>
    <p:sldId id="264" r:id="rId42"/>
    <p:sldId id="330" r:id="rId43"/>
    <p:sldId id="331" r:id="rId44"/>
    <p:sldId id="329" r:id="rId45"/>
    <p:sldId id="269" r:id="rId46"/>
    <p:sldId id="270" r:id="rId47"/>
    <p:sldId id="296" r:id="rId48"/>
    <p:sldId id="271" r:id="rId49"/>
    <p:sldId id="297" r:id="rId50"/>
    <p:sldId id="272" r:id="rId51"/>
    <p:sldId id="299" r:id="rId52"/>
    <p:sldId id="298" r:id="rId53"/>
    <p:sldId id="286" r:id="rId54"/>
    <p:sldId id="273" r:id="rId55"/>
    <p:sldId id="300" r:id="rId56"/>
    <p:sldId id="274" r:id="rId57"/>
    <p:sldId id="275" r:id="rId58"/>
    <p:sldId id="276" r:id="rId59"/>
    <p:sldId id="303" r:id="rId60"/>
    <p:sldId id="277" r:id="rId61"/>
    <p:sldId id="301" r:id="rId62"/>
    <p:sldId id="302" r:id="rId63"/>
    <p:sldId id="278" r:id="rId64"/>
    <p:sldId id="285" r:id="rId65"/>
    <p:sldId id="321" r:id="rId66"/>
    <p:sldId id="304" r:id="rId67"/>
    <p:sldId id="305" r:id="rId68"/>
  </p:sldIdLst>
  <p:sldSz cx="12192000" cy="6858000"/>
  <p:notesSz cx="7010400"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60"/>
  </p:normalViewPr>
  <p:slideViewPr>
    <p:cSldViewPr snapToGrid="0">
      <p:cViewPr varScale="1">
        <p:scale>
          <a:sx n="84" d="100"/>
          <a:sy n="84" d="100"/>
        </p:scale>
        <p:origin x="86" y="9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626A46E-85E6-4F85-9699-F7678A6985EE}" type="datetimeFigureOut">
              <a:rPr lang="en-US" smtClean="0"/>
              <a:t>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30C636-AEFA-42AC-BFEA-C8E9804091FA}" type="slidenum">
              <a:rPr lang="en-US" smtClean="0"/>
              <a:t>‹#›</a:t>
            </a:fld>
            <a:endParaRPr lang="en-US"/>
          </a:p>
        </p:txBody>
      </p:sp>
    </p:spTree>
    <p:extLst>
      <p:ext uri="{BB962C8B-B14F-4D97-AF65-F5344CB8AC3E}">
        <p14:creationId xmlns:p14="http://schemas.microsoft.com/office/powerpoint/2010/main" val="7728015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26A46E-85E6-4F85-9699-F7678A6985EE}" type="datetimeFigureOut">
              <a:rPr lang="en-US" smtClean="0"/>
              <a:t>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30C636-AEFA-42AC-BFEA-C8E9804091FA}" type="slidenum">
              <a:rPr lang="en-US" smtClean="0"/>
              <a:t>‹#›</a:t>
            </a:fld>
            <a:endParaRPr lang="en-US"/>
          </a:p>
        </p:txBody>
      </p:sp>
    </p:spTree>
    <p:extLst>
      <p:ext uri="{BB962C8B-B14F-4D97-AF65-F5344CB8AC3E}">
        <p14:creationId xmlns:p14="http://schemas.microsoft.com/office/powerpoint/2010/main" val="6654978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626A46E-85E6-4F85-9699-F7678A6985EE}" type="datetimeFigureOut">
              <a:rPr lang="en-US" smtClean="0"/>
              <a:t>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30C636-AEFA-42AC-BFEA-C8E9804091FA}" type="slidenum">
              <a:rPr lang="en-US" smtClean="0"/>
              <a:t>‹#›</a:t>
            </a:fld>
            <a:endParaRPr lang="en-US"/>
          </a:p>
        </p:txBody>
      </p:sp>
    </p:spTree>
    <p:extLst>
      <p:ext uri="{BB962C8B-B14F-4D97-AF65-F5344CB8AC3E}">
        <p14:creationId xmlns:p14="http://schemas.microsoft.com/office/powerpoint/2010/main" val="40336982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626A46E-85E6-4F85-9699-F7678A6985EE}" type="datetimeFigureOut">
              <a:rPr lang="en-US" smtClean="0"/>
              <a:t>2/20/2019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30C636-AEFA-42AC-BFEA-C8E9804091FA}" type="slidenum">
              <a:rPr lang="en-US" smtClean="0"/>
              <a:t>‹#›</a:t>
            </a:fld>
            <a:endParaRPr lang="en-US"/>
          </a:p>
        </p:txBody>
      </p:sp>
    </p:spTree>
    <p:extLst>
      <p:ext uri="{BB962C8B-B14F-4D97-AF65-F5344CB8AC3E}">
        <p14:creationId xmlns:p14="http://schemas.microsoft.com/office/powerpoint/2010/main" val="4987642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626A46E-85E6-4F85-9699-F7678A6985EE}" type="datetimeFigureOut">
              <a:rPr lang="en-US" smtClean="0"/>
              <a:t>2/20/2019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A30C636-AEFA-42AC-BFEA-C8E9804091FA}" type="slidenum">
              <a:rPr lang="en-US" smtClean="0"/>
              <a:t>‹#›</a:t>
            </a:fld>
            <a:endParaRPr lang="en-US"/>
          </a:p>
        </p:txBody>
      </p:sp>
    </p:spTree>
    <p:extLst>
      <p:ext uri="{BB962C8B-B14F-4D97-AF65-F5344CB8AC3E}">
        <p14:creationId xmlns:p14="http://schemas.microsoft.com/office/powerpoint/2010/main" val="6319197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626A46E-85E6-4F85-9699-F7678A6985EE}" type="datetimeFigureOut">
              <a:rPr lang="en-US" smtClean="0"/>
              <a:t>2/20/2019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30C636-AEFA-42AC-BFEA-C8E9804091FA}" type="slidenum">
              <a:rPr lang="en-US" smtClean="0"/>
              <a:t>‹#›</a:t>
            </a:fld>
            <a:endParaRPr lang="en-US"/>
          </a:p>
        </p:txBody>
      </p:sp>
    </p:spTree>
    <p:extLst>
      <p:ext uri="{BB962C8B-B14F-4D97-AF65-F5344CB8AC3E}">
        <p14:creationId xmlns:p14="http://schemas.microsoft.com/office/powerpoint/2010/main" val="25894986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26A46E-85E6-4F85-9699-F7678A6985EE}" type="datetimeFigureOut">
              <a:rPr lang="en-US" smtClean="0"/>
              <a:t>2/20/2019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A30C636-AEFA-42AC-BFEA-C8E9804091FA}" type="slidenum">
              <a:rPr lang="en-US" smtClean="0"/>
              <a:t>‹#›</a:t>
            </a:fld>
            <a:endParaRPr lang="en-US"/>
          </a:p>
        </p:txBody>
      </p:sp>
    </p:spTree>
    <p:extLst>
      <p:ext uri="{BB962C8B-B14F-4D97-AF65-F5344CB8AC3E}">
        <p14:creationId xmlns:p14="http://schemas.microsoft.com/office/powerpoint/2010/main" val="41635855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26A46E-85E6-4F85-9699-F7678A6985EE}" type="datetimeFigureOut">
              <a:rPr lang="en-US" smtClean="0"/>
              <a:t>2/20/2019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30C636-AEFA-42AC-BFEA-C8E9804091FA}" type="slidenum">
              <a:rPr lang="en-US" smtClean="0"/>
              <a:t>‹#›</a:t>
            </a:fld>
            <a:endParaRPr lang="en-US"/>
          </a:p>
        </p:txBody>
      </p:sp>
    </p:spTree>
    <p:extLst>
      <p:ext uri="{BB962C8B-B14F-4D97-AF65-F5344CB8AC3E}">
        <p14:creationId xmlns:p14="http://schemas.microsoft.com/office/powerpoint/2010/main" val="35408913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26A46E-85E6-4F85-9699-F7678A6985EE}" type="datetimeFigureOut">
              <a:rPr lang="en-US" smtClean="0"/>
              <a:t>2/20/2019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30C636-AEFA-42AC-BFEA-C8E9804091FA}" type="slidenum">
              <a:rPr lang="en-US" smtClean="0"/>
              <a:t>‹#›</a:t>
            </a:fld>
            <a:endParaRPr lang="en-US"/>
          </a:p>
        </p:txBody>
      </p:sp>
    </p:spTree>
    <p:extLst>
      <p:ext uri="{BB962C8B-B14F-4D97-AF65-F5344CB8AC3E}">
        <p14:creationId xmlns:p14="http://schemas.microsoft.com/office/powerpoint/2010/main" val="32295533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26A46E-85E6-4F85-9699-F7678A6985EE}" type="datetimeFigureOut">
              <a:rPr lang="en-US" smtClean="0"/>
              <a:t>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30C636-AEFA-42AC-BFEA-C8E9804091FA}" type="slidenum">
              <a:rPr lang="en-US" smtClean="0"/>
              <a:t>‹#›</a:t>
            </a:fld>
            <a:endParaRPr lang="en-US"/>
          </a:p>
        </p:txBody>
      </p:sp>
    </p:spTree>
    <p:extLst>
      <p:ext uri="{BB962C8B-B14F-4D97-AF65-F5344CB8AC3E}">
        <p14:creationId xmlns:p14="http://schemas.microsoft.com/office/powerpoint/2010/main" val="38822381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26A46E-85E6-4F85-9699-F7678A6985EE}" type="datetimeFigureOut">
              <a:rPr lang="en-US" smtClean="0"/>
              <a:t>2/20/2019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30C636-AEFA-42AC-BFEA-C8E9804091FA}" type="slidenum">
              <a:rPr lang="en-US" smtClean="0"/>
              <a:t>‹#›</a:t>
            </a:fld>
            <a:endParaRPr lang="en-US"/>
          </a:p>
        </p:txBody>
      </p:sp>
    </p:spTree>
    <p:extLst>
      <p:ext uri="{BB962C8B-B14F-4D97-AF65-F5344CB8AC3E}">
        <p14:creationId xmlns:p14="http://schemas.microsoft.com/office/powerpoint/2010/main" val="1483373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26A46E-85E6-4F85-9699-F7678A6985EE}" type="datetimeFigureOut">
              <a:rPr lang="en-US" smtClean="0"/>
              <a:t>2/20/2019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30C636-AEFA-42AC-BFEA-C8E9804091FA}" type="slidenum">
              <a:rPr lang="en-US" smtClean="0"/>
              <a:t>‹#›</a:t>
            </a:fld>
            <a:endParaRPr lang="en-US"/>
          </a:p>
        </p:txBody>
      </p:sp>
    </p:spTree>
    <p:extLst>
      <p:ext uri="{BB962C8B-B14F-4D97-AF65-F5344CB8AC3E}">
        <p14:creationId xmlns:p14="http://schemas.microsoft.com/office/powerpoint/2010/main" val="41898244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t>TORTS</a:t>
            </a:r>
            <a:endParaRPr lang="en-US" b="1" dirty="0"/>
          </a:p>
        </p:txBody>
      </p:sp>
      <p:sp>
        <p:nvSpPr>
          <p:cNvPr id="3" name="Subtitle 2"/>
          <p:cNvSpPr>
            <a:spLocks noGrp="1"/>
          </p:cNvSpPr>
          <p:nvPr>
            <p:ph type="subTitle" idx="1"/>
          </p:nvPr>
        </p:nvSpPr>
        <p:spPr/>
        <p:txBody>
          <a:bodyPr>
            <a:normAutofit/>
          </a:bodyPr>
          <a:lstStyle/>
          <a:p>
            <a:r>
              <a:rPr lang="en-US" sz="3200" b="1" dirty="0" smtClean="0"/>
              <a:t>CHAPTERS 6 and 7</a:t>
            </a:r>
            <a:endParaRPr lang="en-US" sz="3200" b="1" dirty="0"/>
          </a:p>
        </p:txBody>
      </p:sp>
    </p:spTree>
    <p:extLst>
      <p:ext uri="{BB962C8B-B14F-4D97-AF65-F5344CB8AC3E}">
        <p14:creationId xmlns:p14="http://schemas.microsoft.com/office/powerpoint/2010/main" val="11502948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PURPOSE OF TORT LAW</a:t>
            </a:r>
            <a:endParaRPr lang="en-US" b="1" dirty="0"/>
          </a:p>
        </p:txBody>
      </p:sp>
      <p:sp>
        <p:nvSpPr>
          <p:cNvPr id="3" name="Content Placeholder 2"/>
          <p:cNvSpPr>
            <a:spLocks noGrp="1"/>
          </p:cNvSpPr>
          <p:nvPr>
            <p:ph idx="1"/>
          </p:nvPr>
        </p:nvSpPr>
        <p:spPr/>
        <p:txBody>
          <a:bodyPr>
            <a:normAutofit/>
          </a:bodyPr>
          <a:lstStyle/>
          <a:p>
            <a:pPr marL="0" indent="0" algn="ctr">
              <a:buNone/>
            </a:pPr>
            <a:r>
              <a:rPr lang="en-US" sz="3200" b="1" dirty="0"/>
              <a:t>COMPENSATION:</a:t>
            </a:r>
            <a:endParaRPr lang="en-US" sz="3200" dirty="0" smtClean="0"/>
          </a:p>
          <a:p>
            <a:pPr marL="0" indent="0">
              <a:lnSpc>
                <a:spcPct val="150000"/>
              </a:lnSpc>
              <a:buNone/>
            </a:pPr>
            <a:r>
              <a:rPr lang="en-US" sz="3200" b="1" dirty="0"/>
              <a:t>T</a:t>
            </a:r>
            <a:r>
              <a:rPr lang="en-US" sz="3200" b="1" dirty="0" smtClean="0"/>
              <a:t>o </a:t>
            </a:r>
            <a:r>
              <a:rPr lang="en-US" sz="3200" b="1" dirty="0"/>
              <a:t>compensate </a:t>
            </a:r>
            <a:r>
              <a:rPr lang="en-US" sz="3200" b="1" dirty="0" smtClean="0"/>
              <a:t>someone </a:t>
            </a:r>
            <a:r>
              <a:rPr lang="en-US" sz="3200" b="1" dirty="0"/>
              <a:t>who </a:t>
            </a:r>
            <a:r>
              <a:rPr lang="en-US" sz="3200" b="1" dirty="0" smtClean="0"/>
              <a:t>has </a:t>
            </a:r>
            <a:r>
              <a:rPr lang="en-US" sz="3200" b="1" dirty="0"/>
              <a:t>suffered a </a:t>
            </a:r>
            <a:r>
              <a:rPr lang="en-US" sz="3200" b="1" u="sng" dirty="0"/>
              <a:t>loss or injury caused by the invasion of some personal interest </a:t>
            </a:r>
            <a:r>
              <a:rPr lang="en-US" sz="3200" b="1" dirty="0"/>
              <a:t>(physical, property, reputation, etc.) by another person’s wrongful act</a:t>
            </a:r>
            <a:r>
              <a:rPr lang="en-US" sz="3200" b="1" dirty="0" smtClean="0"/>
              <a:t>.</a:t>
            </a:r>
          </a:p>
          <a:p>
            <a:pPr marL="0" indent="0">
              <a:buNone/>
            </a:pPr>
            <a:endParaRPr lang="en-US" b="1" dirty="0"/>
          </a:p>
        </p:txBody>
      </p:sp>
    </p:spTree>
    <p:extLst>
      <p:ext uri="{BB962C8B-B14F-4D97-AF65-F5344CB8AC3E}">
        <p14:creationId xmlns:p14="http://schemas.microsoft.com/office/powerpoint/2010/main" val="6154001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COMPENSATION</a:t>
            </a:r>
            <a:endParaRPr lang="en-US" b="1" dirty="0"/>
          </a:p>
        </p:txBody>
      </p:sp>
      <p:sp>
        <p:nvSpPr>
          <p:cNvPr id="3" name="Content Placeholder 2"/>
          <p:cNvSpPr>
            <a:spLocks noGrp="1"/>
          </p:cNvSpPr>
          <p:nvPr>
            <p:ph idx="1"/>
          </p:nvPr>
        </p:nvSpPr>
        <p:spPr/>
        <p:txBody>
          <a:bodyPr/>
          <a:lstStyle/>
          <a:p>
            <a:pPr marL="0" indent="0">
              <a:buNone/>
            </a:pPr>
            <a:r>
              <a:rPr lang="en-US" b="1" dirty="0" smtClean="0"/>
              <a:t>Broken arm or leg, permanent physical injuries, </a:t>
            </a:r>
          </a:p>
          <a:p>
            <a:pPr marL="0" indent="0">
              <a:buNone/>
            </a:pPr>
            <a:r>
              <a:rPr lang="en-US" b="1" dirty="0"/>
              <a:t>L</a:t>
            </a:r>
            <a:r>
              <a:rPr lang="en-US" b="1" dirty="0" smtClean="0"/>
              <a:t>oss of wages, vehicle damage, damage to building, </a:t>
            </a:r>
          </a:p>
          <a:p>
            <a:pPr marL="0" indent="0">
              <a:buNone/>
            </a:pPr>
            <a:r>
              <a:rPr lang="en-US" b="1" dirty="0"/>
              <a:t>D</a:t>
            </a:r>
            <a:r>
              <a:rPr lang="en-US" b="1" dirty="0" smtClean="0"/>
              <a:t>amage to reputation when wrongly accused of crime, </a:t>
            </a:r>
          </a:p>
          <a:p>
            <a:pPr marL="0" indent="0">
              <a:buNone/>
            </a:pPr>
            <a:r>
              <a:rPr lang="en-US" b="1" dirty="0"/>
              <a:t>L</a:t>
            </a:r>
            <a:r>
              <a:rPr lang="en-US" b="1" dirty="0" smtClean="0"/>
              <a:t>oss of business profits due to false statements by competitors,</a:t>
            </a:r>
          </a:p>
          <a:p>
            <a:pPr marL="0" indent="0">
              <a:buNone/>
            </a:pPr>
            <a:r>
              <a:rPr lang="en-US" b="1" dirty="0" smtClean="0"/>
              <a:t>Surgery complications, attorney mistakes, etc.  </a:t>
            </a:r>
            <a:r>
              <a:rPr lang="en-US" b="1" dirty="0"/>
              <a:t>e</a:t>
            </a:r>
            <a:r>
              <a:rPr lang="en-US" b="1" dirty="0" smtClean="0"/>
              <a:t>tc.</a:t>
            </a:r>
          </a:p>
          <a:p>
            <a:pPr marL="0" indent="0">
              <a:buNone/>
            </a:pPr>
            <a:endParaRPr lang="en-US" b="1" dirty="0"/>
          </a:p>
          <a:p>
            <a:pPr marL="0" indent="0">
              <a:buNone/>
            </a:pPr>
            <a:r>
              <a:rPr lang="en-US" b="1" dirty="0" smtClean="0"/>
              <a:t>Subject </a:t>
            </a:r>
            <a:r>
              <a:rPr lang="en-US" b="1" dirty="0"/>
              <a:t>to special interest group-legislative pushback (e.g. in medical malpractice, class action products liability actions)</a:t>
            </a:r>
          </a:p>
          <a:p>
            <a:endParaRPr lang="en-US" dirty="0"/>
          </a:p>
        </p:txBody>
      </p:sp>
    </p:spTree>
    <p:extLst>
      <p:ext uri="{BB962C8B-B14F-4D97-AF65-F5344CB8AC3E}">
        <p14:creationId xmlns:p14="http://schemas.microsoft.com/office/powerpoint/2010/main" val="36248499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TORT CATEGORIES</a:t>
            </a:r>
            <a:endParaRPr lang="en-US" b="1" dirty="0"/>
          </a:p>
        </p:txBody>
      </p:sp>
      <p:sp>
        <p:nvSpPr>
          <p:cNvPr id="3" name="Content Placeholder 2"/>
          <p:cNvSpPr>
            <a:spLocks noGrp="1"/>
          </p:cNvSpPr>
          <p:nvPr>
            <p:ph idx="1"/>
          </p:nvPr>
        </p:nvSpPr>
        <p:spPr/>
        <p:txBody>
          <a:bodyPr/>
          <a:lstStyle/>
          <a:p>
            <a:pPr marL="0" indent="0">
              <a:buNone/>
            </a:pPr>
            <a:endParaRPr lang="en-US" dirty="0"/>
          </a:p>
          <a:p>
            <a:r>
              <a:rPr lang="en-US" sz="3600" b="1" dirty="0"/>
              <a:t>INTENTIONAL </a:t>
            </a:r>
            <a:r>
              <a:rPr lang="en-US" sz="3600" b="1" dirty="0" smtClean="0"/>
              <a:t>torts</a:t>
            </a:r>
          </a:p>
          <a:p>
            <a:endParaRPr lang="en-US" sz="3600" b="1" dirty="0"/>
          </a:p>
          <a:p>
            <a:r>
              <a:rPr lang="en-US" sz="3600" b="1" dirty="0" smtClean="0"/>
              <a:t>NEGLIGENCE torts</a:t>
            </a:r>
          </a:p>
          <a:p>
            <a:pPr marL="0" indent="0">
              <a:buNone/>
            </a:pPr>
            <a:r>
              <a:rPr lang="en-US" sz="3600" b="1" dirty="0" smtClean="0"/>
              <a:t> </a:t>
            </a:r>
            <a:endParaRPr lang="en-US" sz="3600" b="1" dirty="0"/>
          </a:p>
          <a:p>
            <a:r>
              <a:rPr lang="en-US" sz="3600" b="1" dirty="0" smtClean="0"/>
              <a:t>STRICT </a:t>
            </a:r>
            <a:r>
              <a:rPr lang="en-US" sz="3600" b="1" dirty="0"/>
              <a:t>LIABILITY torts</a:t>
            </a:r>
          </a:p>
        </p:txBody>
      </p:sp>
    </p:spTree>
    <p:extLst>
      <p:ext uri="{BB962C8B-B14F-4D97-AF65-F5344CB8AC3E}">
        <p14:creationId xmlns:p14="http://schemas.microsoft.com/office/powerpoint/2010/main" val="36147912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THE 3 CATEGORIES</a:t>
            </a:r>
            <a:endParaRPr lang="en-US" b="1" dirty="0"/>
          </a:p>
        </p:txBody>
      </p:sp>
      <p:sp>
        <p:nvSpPr>
          <p:cNvPr id="3" name="Content Placeholder 2"/>
          <p:cNvSpPr>
            <a:spLocks noGrp="1"/>
          </p:cNvSpPr>
          <p:nvPr>
            <p:ph idx="1"/>
          </p:nvPr>
        </p:nvSpPr>
        <p:spPr/>
        <p:txBody>
          <a:bodyPr>
            <a:normAutofit/>
          </a:bodyPr>
          <a:lstStyle/>
          <a:p>
            <a:pPr marL="0" indent="0" algn="ctr">
              <a:buNone/>
            </a:pPr>
            <a:r>
              <a:rPr lang="en-US" sz="3200" b="1" dirty="0" smtClean="0"/>
              <a:t>INTENTIONAL TORTS  </a:t>
            </a:r>
          </a:p>
          <a:p>
            <a:r>
              <a:rPr lang="en-US" sz="3200" b="1" dirty="0" smtClean="0"/>
              <a:t>The TORTFEASOR does something intending certain things to happen as a result.  </a:t>
            </a:r>
          </a:p>
          <a:p>
            <a:pPr>
              <a:spcBef>
                <a:spcPts val="1600"/>
              </a:spcBef>
            </a:pPr>
            <a:r>
              <a:rPr lang="en-US" sz="3200" b="1" dirty="0" smtClean="0"/>
              <a:t>The type </a:t>
            </a:r>
            <a:r>
              <a:rPr lang="en-US" sz="3200" b="1" dirty="0"/>
              <a:t>of intent required depends on the specific intentional tort in question. </a:t>
            </a:r>
            <a:r>
              <a:rPr lang="en-US" sz="3200" b="1" dirty="0" smtClean="0"/>
              <a:t> </a:t>
            </a:r>
          </a:p>
          <a:p>
            <a:pPr>
              <a:spcBef>
                <a:spcPts val="1600"/>
              </a:spcBef>
            </a:pPr>
            <a:r>
              <a:rPr lang="en-US" sz="3200" b="1" dirty="0" smtClean="0"/>
              <a:t>Intent may be </a:t>
            </a:r>
            <a:r>
              <a:rPr lang="en-US" sz="3200" b="1" u="sng" dirty="0" smtClean="0"/>
              <a:t>transferred</a:t>
            </a:r>
            <a:r>
              <a:rPr lang="en-US" sz="3200" b="1" dirty="0" smtClean="0"/>
              <a:t> between torts and victims.</a:t>
            </a:r>
            <a:endParaRPr lang="en-US" sz="3200" b="1" dirty="0"/>
          </a:p>
          <a:p>
            <a:pPr marL="0" indent="0">
              <a:buNone/>
            </a:pPr>
            <a:r>
              <a:rPr lang="en-US" sz="1600" b="1" dirty="0" smtClean="0"/>
              <a:t>     </a:t>
            </a:r>
            <a:endParaRPr lang="en-US" sz="1600" b="1" dirty="0"/>
          </a:p>
          <a:p>
            <a:endParaRPr lang="en-US" dirty="0"/>
          </a:p>
        </p:txBody>
      </p:sp>
    </p:spTree>
    <p:extLst>
      <p:ext uri="{BB962C8B-B14F-4D97-AF65-F5344CB8AC3E}">
        <p14:creationId xmlns:p14="http://schemas.microsoft.com/office/powerpoint/2010/main" val="25398987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THE 3 CATEGORIES</a:t>
            </a:r>
          </a:p>
        </p:txBody>
      </p:sp>
      <p:sp>
        <p:nvSpPr>
          <p:cNvPr id="3" name="Content Placeholder 2"/>
          <p:cNvSpPr>
            <a:spLocks noGrp="1"/>
          </p:cNvSpPr>
          <p:nvPr>
            <p:ph idx="1"/>
          </p:nvPr>
        </p:nvSpPr>
        <p:spPr/>
        <p:txBody>
          <a:bodyPr/>
          <a:lstStyle/>
          <a:p>
            <a:pPr marL="0" indent="0" algn="ctr">
              <a:buNone/>
            </a:pPr>
            <a:r>
              <a:rPr lang="en-US" sz="3200" b="1" dirty="0" smtClean="0"/>
              <a:t>NEGLIGENCE TORTS   </a:t>
            </a:r>
          </a:p>
          <a:p>
            <a:pPr>
              <a:lnSpc>
                <a:spcPct val="150000"/>
              </a:lnSpc>
            </a:pPr>
            <a:r>
              <a:rPr lang="en-US" sz="3200" b="1" dirty="0" smtClean="0"/>
              <a:t>Negligence </a:t>
            </a:r>
            <a:r>
              <a:rPr lang="en-US" sz="3200" b="1" dirty="0"/>
              <a:t>is the failure to act </a:t>
            </a:r>
            <a:r>
              <a:rPr lang="en-US" sz="3200" b="1" dirty="0" smtClean="0"/>
              <a:t>responsibly/reasonably. </a:t>
            </a:r>
          </a:p>
          <a:p>
            <a:pPr>
              <a:lnSpc>
                <a:spcPct val="150000"/>
              </a:lnSpc>
            </a:pPr>
            <a:r>
              <a:rPr lang="en-US" sz="3200" b="1" dirty="0" smtClean="0"/>
              <a:t>It </a:t>
            </a:r>
            <a:r>
              <a:rPr lang="en-US" sz="3200" b="1" dirty="0"/>
              <a:t>is conduct by the tortfeasor that is unreasonable and </a:t>
            </a:r>
            <a:endParaRPr lang="en-US" sz="3200" b="1" dirty="0" smtClean="0"/>
          </a:p>
          <a:p>
            <a:pPr marL="0" indent="0">
              <a:lnSpc>
                <a:spcPct val="150000"/>
              </a:lnSpc>
              <a:buNone/>
            </a:pPr>
            <a:r>
              <a:rPr lang="en-US" sz="3200" b="1" dirty="0" smtClean="0"/>
              <a:t>which </a:t>
            </a:r>
            <a:r>
              <a:rPr lang="en-US" sz="3200" b="1" dirty="0"/>
              <a:t>causes harm but is not intentional.  </a:t>
            </a:r>
          </a:p>
          <a:p>
            <a:endParaRPr lang="en-US" dirty="0"/>
          </a:p>
        </p:txBody>
      </p:sp>
    </p:spTree>
    <p:extLst>
      <p:ext uri="{BB962C8B-B14F-4D97-AF65-F5344CB8AC3E}">
        <p14:creationId xmlns:p14="http://schemas.microsoft.com/office/powerpoint/2010/main" val="11218797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THE 3 CATEGORIES</a:t>
            </a:r>
          </a:p>
        </p:txBody>
      </p:sp>
      <p:sp>
        <p:nvSpPr>
          <p:cNvPr id="3" name="Content Placeholder 2"/>
          <p:cNvSpPr>
            <a:spLocks noGrp="1"/>
          </p:cNvSpPr>
          <p:nvPr>
            <p:ph idx="1"/>
          </p:nvPr>
        </p:nvSpPr>
        <p:spPr/>
        <p:txBody>
          <a:bodyPr/>
          <a:lstStyle/>
          <a:p>
            <a:pPr marL="0" indent="0" algn="ctr">
              <a:buNone/>
            </a:pPr>
            <a:r>
              <a:rPr lang="en-US" sz="3200" b="1" dirty="0" smtClean="0"/>
              <a:t>STRICT LIABILITY TORTS</a:t>
            </a:r>
            <a:r>
              <a:rPr lang="en-US" b="1" dirty="0" smtClean="0"/>
              <a:t> </a:t>
            </a:r>
            <a:endParaRPr lang="en-US" sz="3200" b="1" dirty="0" smtClean="0"/>
          </a:p>
          <a:p>
            <a:r>
              <a:rPr lang="en-US" sz="3200" b="1" dirty="0" smtClean="0"/>
              <a:t>These </a:t>
            </a:r>
            <a:r>
              <a:rPr lang="en-US" sz="3200" b="1" dirty="0"/>
              <a:t>are no-fault torts. </a:t>
            </a:r>
            <a:endParaRPr lang="en-US" sz="3200" b="1" dirty="0" smtClean="0"/>
          </a:p>
          <a:p>
            <a:pPr>
              <a:spcBef>
                <a:spcPts val="1800"/>
              </a:spcBef>
            </a:pPr>
            <a:r>
              <a:rPr lang="en-US" sz="3200" b="1" dirty="0" smtClean="0"/>
              <a:t>The </a:t>
            </a:r>
            <a:r>
              <a:rPr lang="en-US" sz="3200" b="1" dirty="0"/>
              <a:t>tortfeasor is liable for injuries no matter </a:t>
            </a:r>
            <a:r>
              <a:rPr lang="en-US" sz="3200" b="1" dirty="0" smtClean="0"/>
              <a:t>what</a:t>
            </a:r>
          </a:p>
          <a:p>
            <a:pPr marL="0" indent="0">
              <a:spcBef>
                <a:spcPts val="1800"/>
              </a:spcBef>
              <a:buNone/>
            </a:pPr>
            <a:r>
              <a:rPr lang="en-US" sz="3200" b="1" dirty="0" smtClean="0"/>
              <a:t>precautions </a:t>
            </a:r>
            <a:r>
              <a:rPr lang="en-US" sz="3200" b="1" dirty="0"/>
              <a:t>are taken.  </a:t>
            </a:r>
            <a:endParaRPr lang="en-US" sz="3200" b="1" dirty="0" smtClean="0"/>
          </a:p>
          <a:p>
            <a:pPr>
              <a:spcBef>
                <a:spcPts val="1800"/>
              </a:spcBef>
            </a:pPr>
            <a:r>
              <a:rPr lang="en-US" sz="3200" b="1" dirty="0" smtClean="0"/>
              <a:t>Liability is based on the activity the tortfeasor engages in.</a:t>
            </a:r>
            <a:endParaRPr lang="en-US" sz="3200" b="1" dirty="0"/>
          </a:p>
          <a:p>
            <a:endParaRPr lang="en-US" dirty="0"/>
          </a:p>
        </p:txBody>
      </p:sp>
    </p:spTree>
    <p:extLst>
      <p:ext uri="{BB962C8B-B14F-4D97-AF65-F5344CB8AC3E}">
        <p14:creationId xmlns:p14="http://schemas.microsoft.com/office/powerpoint/2010/main" val="592226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THE 3 </a:t>
            </a:r>
            <a:r>
              <a:rPr lang="en-US" b="1" dirty="0" smtClean="0"/>
              <a:t>CATEGORIES    EXAMPLES</a:t>
            </a:r>
            <a:endParaRPr lang="en-US" b="1" dirty="0"/>
          </a:p>
        </p:txBody>
      </p:sp>
      <p:sp>
        <p:nvSpPr>
          <p:cNvPr id="3" name="Content Placeholder 2"/>
          <p:cNvSpPr>
            <a:spLocks noGrp="1"/>
          </p:cNvSpPr>
          <p:nvPr>
            <p:ph idx="1"/>
          </p:nvPr>
        </p:nvSpPr>
        <p:spPr/>
        <p:txBody>
          <a:bodyPr>
            <a:normAutofit/>
          </a:bodyPr>
          <a:lstStyle/>
          <a:p>
            <a:pPr marL="0" indent="0">
              <a:buNone/>
            </a:pPr>
            <a:r>
              <a:rPr lang="en-US" b="1" dirty="0"/>
              <a:t>1.  As a practical joke, A </a:t>
            </a:r>
            <a:r>
              <a:rPr lang="en-US" b="1" dirty="0" smtClean="0"/>
              <a:t>slaps B in the face with a </a:t>
            </a:r>
            <a:r>
              <a:rPr lang="en-US" b="1" dirty="0"/>
              <a:t>paperback </a:t>
            </a:r>
            <a:r>
              <a:rPr lang="en-US" b="1" dirty="0" smtClean="0"/>
              <a:t>book.</a:t>
            </a:r>
            <a:endParaRPr lang="en-US" b="1" dirty="0"/>
          </a:p>
          <a:p>
            <a:pPr marL="0" indent="0">
              <a:spcBef>
                <a:spcPts val="1800"/>
              </a:spcBef>
              <a:buNone/>
            </a:pPr>
            <a:r>
              <a:rPr lang="en-US" b="1" dirty="0"/>
              <a:t>2.  A </a:t>
            </a:r>
            <a:r>
              <a:rPr lang="en-US" b="1" dirty="0" smtClean="0"/>
              <a:t>throws a book over his shoulder unaware that B is behind him and hits B in the face with the book.</a:t>
            </a:r>
            <a:endParaRPr lang="en-US" b="1" dirty="0"/>
          </a:p>
          <a:p>
            <a:pPr marL="0" indent="0">
              <a:spcBef>
                <a:spcPts val="1400"/>
              </a:spcBef>
              <a:buNone/>
            </a:pPr>
            <a:r>
              <a:rPr lang="en-US" b="1" dirty="0" smtClean="0"/>
              <a:t>3. A </a:t>
            </a:r>
            <a:r>
              <a:rPr lang="en-US" b="1" dirty="0"/>
              <a:t>lives next door to B and is having some blasting done on </a:t>
            </a:r>
            <a:r>
              <a:rPr lang="en-US" b="1" dirty="0" smtClean="0"/>
              <a:t>her </a:t>
            </a:r>
            <a:r>
              <a:rPr lang="en-US" b="1" dirty="0"/>
              <a:t>property to remove a </a:t>
            </a:r>
            <a:r>
              <a:rPr lang="en-US" b="1" dirty="0" smtClean="0"/>
              <a:t>rock outcrop.  </a:t>
            </a:r>
            <a:r>
              <a:rPr lang="en-US" b="1" dirty="0"/>
              <a:t>She obtains permission from the </a:t>
            </a:r>
            <a:r>
              <a:rPr lang="en-US" b="1" dirty="0" smtClean="0"/>
              <a:t>city </a:t>
            </a:r>
            <a:r>
              <a:rPr lang="en-US" b="1" dirty="0"/>
              <a:t>and the work is done carefully </a:t>
            </a:r>
            <a:r>
              <a:rPr lang="en-US" b="1" dirty="0" smtClean="0"/>
              <a:t>by expert contractors</a:t>
            </a:r>
            <a:r>
              <a:rPr lang="en-US" b="1" dirty="0"/>
              <a:t>.  However, the vibration from the </a:t>
            </a:r>
            <a:r>
              <a:rPr lang="en-US" b="1" dirty="0" smtClean="0"/>
              <a:t>detonations </a:t>
            </a:r>
            <a:r>
              <a:rPr lang="en-US" b="1" dirty="0"/>
              <a:t>causes a heavy book to fall off a shelf in B’s living room which hits B on the head.</a:t>
            </a:r>
          </a:p>
          <a:p>
            <a:pPr marL="0" indent="0">
              <a:buNone/>
            </a:pPr>
            <a:endParaRPr lang="en-US" dirty="0"/>
          </a:p>
        </p:txBody>
      </p:sp>
    </p:spTree>
    <p:extLst>
      <p:ext uri="{BB962C8B-B14F-4D97-AF65-F5344CB8AC3E}">
        <p14:creationId xmlns:p14="http://schemas.microsoft.com/office/powerpoint/2010/main" val="15892602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EXAMPLE  EXPLANATIONS</a:t>
            </a:r>
            <a:endParaRPr lang="en-US" b="1" dirty="0"/>
          </a:p>
        </p:txBody>
      </p:sp>
      <p:sp>
        <p:nvSpPr>
          <p:cNvPr id="3" name="Content Placeholder 2"/>
          <p:cNvSpPr>
            <a:spLocks noGrp="1"/>
          </p:cNvSpPr>
          <p:nvPr>
            <p:ph idx="1"/>
          </p:nvPr>
        </p:nvSpPr>
        <p:spPr/>
        <p:txBody>
          <a:bodyPr/>
          <a:lstStyle/>
          <a:p>
            <a:pPr marL="0" indent="0">
              <a:buNone/>
            </a:pPr>
            <a:r>
              <a:rPr lang="en-US" b="1" dirty="0" smtClean="0"/>
              <a:t>#</a:t>
            </a:r>
            <a:r>
              <a:rPr lang="en-US" b="1" dirty="0"/>
              <a:t>1 may be an intentional tort, or several intentional torts:  assault and battery.  </a:t>
            </a:r>
          </a:p>
          <a:p>
            <a:pPr marL="0" indent="0">
              <a:buNone/>
            </a:pPr>
            <a:r>
              <a:rPr lang="en-US" b="1" dirty="0"/>
              <a:t>#2 is not an intentional tort but may be negligence.  The difference is that A had the intent to strike B in the first example but not in the second.  In the second example his action was merely careless and not intentional.</a:t>
            </a:r>
          </a:p>
          <a:p>
            <a:pPr marL="0" indent="0">
              <a:buNone/>
            </a:pPr>
            <a:r>
              <a:rPr lang="en-US" b="1" dirty="0"/>
              <a:t>#3 is strict liability.  A did not intend to harm B and was not </a:t>
            </a:r>
            <a:r>
              <a:rPr lang="en-US" b="1" dirty="0" smtClean="0"/>
              <a:t>negligent </a:t>
            </a:r>
            <a:r>
              <a:rPr lang="en-US" b="1" dirty="0"/>
              <a:t>but the nature of the activity on A’s property is the classic basis for strict liability.</a:t>
            </a:r>
          </a:p>
          <a:p>
            <a:pPr marL="0" indent="0">
              <a:buNone/>
            </a:pPr>
            <a:endParaRPr lang="en-US" dirty="0"/>
          </a:p>
        </p:txBody>
      </p:sp>
    </p:spTree>
    <p:extLst>
      <p:ext uri="{BB962C8B-B14F-4D97-AF65-F5344CB8AC3E}">
        <p14:creationId xmlns:p14="http://schemas.microsoft.com/office/powerpoint/2010/main" val="42204433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SIGNIFICANCE OF THE 3 CATEGORIES</a:t>
            </a:r>
            <a:endParaRPr lang="en-US" b="1" dirty="0"/>
          </a:p>
        </p:txBody>
      </p:sp>
      <p:sp>
        <p:nvSpPr>
          <p:cNvPr id="3" name="Content Placeholder 2"/>
          <p:cNvSpPr>
            <a:spLocks noGrp="1"/>
          </p:cNvSpPr>
          <p:nvPr>
            <p:ph idx="1"/>
          </p:nvPr>
        </p:nvSpPr>
        <p:spPr/>
        <p:txBody>
          <a:bodyPr/>
          <a:lstStyle/>
          <a:p>
            <a:endParaRPr lang="en-US" dirty="0" smtClean="0"/>
          </a:p>
          <a:p>
            <a:r>
              <a:rPr lang="en-US" sz="3600" b="1" dirty="0" smtClean="0"/>
              <a:t>FAULT</a:t>
            </a:r>
          </a:p>
          <a:p>
            <a:endParaRPr lang="en-US" sz="3600" b="1" dirty="0"/>
          </a:p>
          <a:p>
            <a:r>
              <a:rPr lang="en-US" sz="3600" b="1" dirty="0" smtClean="0"/>
              <a:t>REMEDIES</a:t>
            </a:r>
            <a:endParaRPr lang="en-US" sz="3600" b="1" dirty="0"/>
          </a:p>
        </p:txBody>
      </p:sp>
    </p:spTree>
    <p:extLst>
      <p:ext uri="{BB962C8B-B14F-4D97-AF65-F5344CB8AC3E}">
        <p14:creationId xmlns:p14="http://schemas.microsoft.com/office/powerpoint/2010/main" val="21877199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FAULT</a:t>
            </a:r>
            <a:endParaRPr lang="en-US" b="1" dirty="0"/>
          </a:p>
        </p:txBody>
      </p:sp>
      <p:sp>
        <p:nvSpPr>
          <p:cNvPr id="3" name="Content Placeholder 2"/>
          <p:cNvSpPr>
            <a:spLocks noGrp="1"/>
          </p:cNvSpPr>
          <p:nvPr>
            <p:ph idx="1"/>
          </p:nvPr>
        </p:nvSpPr>
        <p:spPr/>
        <p:txBody>
          <a:bodyPr>
            <a:normAutofit fontScale="92500" lnSpcReduction="20000"/>
          </a:bodyPr>
          <a:lstStyle/>
          <a:p>
            <a:pPr marL="0" indent="0">
              <a:lnSpc>
                <a:spcPct val="150000"/>
              </a:lnSpc>
              <a:buNone/>
            </a:pPr>
            <a:r>
              <a:rPr lang="en-US" b="1" dirty="0" smtClean="0"/>
              <a:t>WITH INTENTIONAL TORTS AND NEGLIGENCE TORTS THE VICTIM HAS TO PROVE  THAT THE TORTFEASOR DID SOMETHING WRONG – FAULT.</a:t>
            </a:r>
          </a:p>
          <a:p>
            <a:pPr>
              <a:lnSpc>
                <a:spcPct val="150000"/>
              </a:lnSpc>
            </a:pPr>
            <a:r>
              <a:rPr lang="en-US" b="1" dirty="0" smtClean="0"/>
              <a:t>WITH INTENTIONAL TORTS, THE INTENT REQUIRED FOR THE TORT ESTABLISHES FAULT.</a:t>
            </a:r>
          </a:p>
          <a:p>
            <a:pPr>
              <a:lnSpc>
                <a:spcPct val="150000"/>
              </a:lnSpc>
            </a:pPr>
            <a:r>
              <a:rPr lang="en-US" b="1" dirty="0" smtClean="0"/>
              <a:t>WITH NEGLIGENCE TORTS, THE FAILURE TO ACT REASONABLY ESTABLISHES FAULT.</a:t>
            </a:r>
          </a:p>
          <a:p>
            <a:pPr>
              <a:lnSpc>
                <a:spcPct val="150000"/>
              </a:lnSpc>
            </a:pPr>
            <a:r>
              <a:rPr lang="en-US" b="1" dirty="0" smtClean="0"/>
              <a:t>FAULT IS NOT A REQUIREMENT FOR STRICT LIABILITY TORTS.</a:t>
            </a:r>
            <a:endParaRPr lang="en-US" b="1" dirty="0"/>
          </a:p>
        </p:txBody>
      </p:sp>
    </p:spTree>
    <p:extLst>
      <p:ext uri="{BB962C8B-B14F-4D97-AF65-F5344CB8AC3E}">
        <p14:creationId xmlns:p14="http://schemas.microsoft.com/office/powerpoint/2010/main" val="11573346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TORT REMEDIES</a:t>
            </a:r>
            <a:endParaRPr lang="en-US" b="1" dirty="0"/>
          </a:p>
        </p:txBody>
      </p:sp>
      <p:sp>
        <p:nvSpPr>
          <p:cNvPr id="3" name="Content Placeholder 2"/>
          <p:cNvSpPr>
            <a:spLocks noGrp="1"/>
          </p:cNvSpPr>
          <p:nvPr>
            <p:ph idx="1"/>
          </p:nvPr>
        </p:nvSpPr>
        <p:spPr/>
        <p:txBody>
          <a:bodyPr>
            <a:normAutofit/>
          </a:bodyPr>
          <a:lstStyle/>
          <a:p>
            <a:pPr marL="0" indent="0" algn="ctr">
              <a:buNone/>
            </a:pPr>
            <a:r>
              <a:rPr lang="en-US" b="1" dirty="0" smtClean="0"/>
              <a:t>COMPENSATORY DAMAGES  </a:t>
            </a:r>
          </a:p>
          <a:p>
            <a:pPr marL="0" indent="0">
              <a:lnSpc>
                <a:spcPct val="150000"/>
              </a:lnSpc>
              <a:buNone/>
            </a:pPr>
            <a:r>
              <a:rPr lang="en-US" b="1" dirty="0"/>
              <a:t>	</a:t>
            </a:r>
            <a:r>
              <a:rPr lang="en-US" b="1" dirty="0" smtClean="0"/>
              <a:t>Intended </a:t>
            </a:r>
            <a:r>
              <a:rPr lang="en-US" b="1" dirty="0"/>
              <a:t>as a remedy for the harm the victim (the plaintiff in a civil lawsuit) suffered, to make the plaintiff “whole</a:t>
            </a:r>
            <a:r>
              <a:rPr lang="en-US" b="1" dirty="0" smtClean="0"/>
              <a:t>.”</a:t>
            </a:r>
          </a:p>
          <a:p>
            <a:pPr>
              <a:spcBef>
                <a:spcPts val="1600"/>
              </a:spcBef>
            </a:pPr>
            <a:r>
              <a:rPr lang="en-US" b="1" dirty="0"/>
              <a:t>2 kinds of compensatory damages: GENERAL and SPECIAL.  </a:t>
            </a:r>
          </a:p>
          <a:p>
            <a:pPr>
              <a:spcBef>
                <a:spcPts val="1800"/>
              </a:spcBef>
            </a:pPr>
            <a:r>
              <a:rPr lang="en-US" b="1" dirty="0" smtClean="0"/>
              <a:t>COMPENSATORY DAMAGES ARE RECOVERABLE IN ALL 3 TORT CATEGORIES. </a:t>
            </a:r>
          </a:p>
          <a:p>
            <a:endParaRPr lang="en-US" dirty="0"/>
          </a:p>
        </p:txBody>
      </p:sp>
    </p:spTree>
    <p:extLst>
      <p:ext uri="{BB962C8B-B14F-4D97-AF65-F5344CB8AC3E}">
        <p14:creationId xmlns:p14="http://schemas.microsoft.com/office/powerpoint/2010/main" val="21233416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TORT REMEDIES</a:t>
            </a:r>
            <a:endParaRPr lang="en-US" b="1" dirty="0"/>
          </a:p>
        </p:txBody>
      </p:sp>
      <p:sp>
        <p:nvSpPr>
          <p:cNvPr id="3" name="Content Placeholder 2"/>
          <p:cNvSpPr>
            <a:spLocks noGrp="1"/>
          </p:cNvSpPr>
          <p:nvPr>
            <p:ph idx="1"/>
          </p:nvPr>
        </p:nvSpPr>
        <p:spPr/>
        <p:txBody>
          <a:bodyPr/>
          <a:lstStyle/>
          <a:p>
            <a:pPr marL="0" indent="0" algn="ctr">
              <a:buNone/>
            </a:pPr>
            <a:r>
              <a:rPr lang="en-US" b="1" dirty="0"/>
              <a:t>PUNITIVE </a:t>
            </a:r>
            <a:r>
              <a:rPr lang="en-US" b="1" dirty="0" smtClean="0"/>
              <a:t>DAMAGES </a:t>
            </a:r>
          </a:p>
          <a:p>
            <a:pPr marL="0" indent="0">
              <a:buNone/>
            </a:pPr>
            <a:r>
              <a:rPr lang="en-US" b="1" dirty="0"/>
              <a:t>	</a:t>
            </a:r>
            <a:r>
              <a:rPr lang="en-US" b="1" dirty="0" smtClean="0"/>
              <a:t>Punitive </a:t>
            </a:r>
            <a:r>
              <a:rPr lang="en-US" b="1" dirty="0"/>
              <a:t>damages are intended to punish the tortfeasor, not to compensate the victim.  </a:t>
            </a:r>
            <a:endParaRPr lang="en-US" b="1" dirty="0" smtClean="0"/>
          </a:p>
          <a:p>
            <a:pPr marL="0" indent="0">
              <a:buNone/>
            </a:pPr>
            <a:r>
              <a:rPr lang="en-US" b="1" dirty="0" smtClean="0"/>
              <a:t>ONLY AVAILABLE FOR “MALICIOUS” INTENTIONAL TORTS.</a:t>
            </a:r>
            <a:endParaRPr lang="en-US" b="1" dirty="0"/>
          </a:p>
          <a:p>
            <a:pPr marL="0" indent="0">
              <a:spcBef>
                <a:spcPts val="1600"/>
              </a:spcBef>
              <a:buNone/>
            </a:pPr>
            <a:r>
              <a:rPr lang="en-US" b="1" dirty="0" smtClean="0"/>
              <a:t>Ex.:  A pushes B and B stumbles several inches.  No punitive </a:t>
            </a:r>
            <a:r>
              <a:rPr lang="en-US" b="1" dirty="0" err="1" smtClean="0"/>
              <a:t>dmgs</a:t>
            </a:r>
            <a:r>
              <a:rPr lang="en-US" b="1" dirty="0" smtClean="0"/>
              <a:t>.</a:t>
            </a:r>
          </a:p>
          <a:p>
            <a:pPr marL="0" indent="0">
              <a:spcBef>
                <a:spcPts val="1800"/>
              </a:spcBef>
              <a:buNone/>
            </a:pPr>
            <a:r>
              <a:rPr lang="en-US" b="1" dirty="0" smtClean="0"/>
              <a:t>Ex.:  A hits B with a chair and then pushes him down a flight of stairs. Punitive damages.</a:t>
            </a:r>
            <a:endParaRPr lang="en-US" b="1" dirty="0"/>
          </a:p>
        </p:txBody>
      </p:sp>
    </p:spTree>
    <p:extLst>
      <p:ext uri="{BB962C8B-B14F-4D97-AF65-F5344CB8AC3E}">
        <p14:creationId xmlns:p14="http://schemas.microsoft.com/office/powerpoint/2010/main" val="15472342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smtClean="0"/>
              <a:t>INTENTIONAL TORTS</a:t>
            </a:r>
            <a:br>
              <a:rPr lang="en-US" b="1" dirty="0" smtClean="0"/>
            </a:br>
            <a:r>
              <a:rPr lang="en-US" sz="3600" b="1" dirty="0" smtClean="0"/>
              <a:t>ASSAULT</a:t>
            </a:r>
            <a:endParaRPr lang="en-US" sz="3600" b="1" dirty="0"/>
          </a:p>
        </p:txBody>
      </p:sp>
      <p:sp>
        <p:nvSpPr>
          <p:cNvPr id="3" name="Content Placeholder 2"/>
          <p:cNvSpPr>
            <a:spLocks noGrp="1"/>
          </p:cNvSpPr>
          <p:nvPr>
            <p:ph idx="1"/>
          </p:nvPr>
        </p:nvSpPr>
        <p:spPr/>
        <p:txBody>
          <a:bodyPr>
            <a:normAutofit fontScale="92500" lnSpcReduction="20000"/>
          </a:bodyPr>
          <a:lstStyle/>
          <a:p>
            <a:pPr marL="0" indent="0">
              <a:lnSpc>
                <a:spcPct val="110000"/>
              </a:lnSpc>
              <a:spcBef>
                <a:spcPts val="600"/>
              </a:spcBef>
              <a:buNone/>
            </a:pPr>
            <a:r>
              <a:rPr lang="en-US" sz="3200" b="1" dirty="0" smtClean="0"/>
              <a:t>Intentional threat of immediate harmful or offensive contact.</a:t>
            </a:r>
            <a:endParaRPr lang="en-US" sz="3200" b="1" dirty="0"/>
          </a:p>
          <a:p>
            <a:pPr>
              <a:lnSpc>
                <a:spcPct val="110000"/>
              </a:lnSpc>
              <a:spcBef>
                <a:spcPts val="600"/>
              </a:spcBef>
            </a:pPr>
            <a:r>
              <a:rPr lang="en-US" sz="3200" b="1" dirty="0" smtClean="0"/>
              <a:t>Intent</a:t>
            </a:r>
            <a:r>
              <a:rPr lang="en-US" sz="3200" b="1" dirty="0"/>
              <a:t>: to </a:t>
            </a:r>
            <a:r>
              <a:rPr lang="en-US" sz="3200" b="1" dirty="0" smtClean="0"/>
              <a:t>create a </a:t>
            </a:r>
            <a:r>
              <a:rPr lang="en-US" sz="3200" b="1" dirty="0"/>
              <a:t>reasonable </a:t>
            </a:r>
            <a:r>
              <a:rPr lang="en-US" sz="3200" b="1" dirty="0" smtClean="0"/>
              <a:t>apprehension (awareness) </a:t>
            </a:r>
            <a:r>
              <a:rPr lang="en-US" sz="3200" b="1" dirty="0"/>
              <a:t>of </a:t>
            </a:r>
            <a:r>
              <a:rPr lang="en-US" sz="3200" b="1" dirty="0" smtClean="0"/>
              <a:t>an imminent </a:t>
            </a:r>
            <a:r>
              <a:rPr lang="en-US" sz="3200" b="1" dirty="0"/>
              <a:t>harmful or offensive contact.</a:t>
            </a:r>
          </a:p>
          <a:p>
            <a:pPr>
              <a:lnSpc>
                <a:spcPct val="110000"/>
              </a:lnSpc>
              <a:spcBef>
                <a:spcPts val="600"/>
              </a:spcBef>
            </a:pPr>
            <a:r>
              <a:rPr lang="en-US" sz="3200" b="1" dirty="0" smtClean="0"/>
              <a:t>Method</a:t>
            </a:r>
            <a:r>
              <a:rPr lang="en-US" sz="3200" b="1" dirty="0"/>
              <a:t>: A threat of physical attack by words or actions.</a:t>
            </a:r>
          </a:p>
          <a:p>
            <a:pPr>
              <a:lnSpc>
                <a:spcPct val="110000"/>
              </a:lnSpc>
              <a:spcBef>
                <a:spcPts val="600"/>
              </a:spcBef>
            </a:pPr>
            <a:r>
              <a:rPr lang="en-US" sz="3200" b="1" dirty="0" smtClean="0"/>
              <a:t>Result</a:t>
            </a:r>
            <a:r>
              <a:rPr lang="en-US" sz="3200" b="1" dirty="0"/>
              <a:t>:  a reasonable apprehension (not fear, creating fear is not required) of an immediate harmful or offensive contact.</a:t>
            </a:r>
          </a:p>
          <a:p>
            <a:pPr>
              <a:lnSpc>
                <a:spcPct val="110000"/>
              </a:lnSpc>
              <a:spcBef>
                <a:spcPts val="600"/>
              </a:spcBef>
            </a:pPr>
            <a:r>
              <a:rPr lang="en-US" sz="3200" b="1" dirty="0" smtClean="0"/>
              <a:t>Physical </a:t>
            </a:r>
            <a:r>
              <a:rPr lang="en-US" sz="3200" b="1" dirty="0"/>
              <a:t>injury not required</a:t>
            </a:r>
            <a:r>
              <a:rPr lang="en-US" sz="3200" b="1" dirty="0" smtClean="0"/>
              <a:t>.   </a:t>
            </a:r>
          </a:p>
          <a:p>
            <a:pPr>
              <a:lnSpc>
                <a:spcPct val="110000"/>
              </a:lnSpc>
              <a:spcBef>
                <a:spcPts val="600"/>
              </a:spcBef>
            </a:pPr>
            <a:r>
              <a:rPr lang="en-US" sz="3200" b="1" dirty="0" smtClean="0"/>
              <a:t>Defenses: </a:t>
            </a:r>
            <a:r>
              <a:rPr lang="en-US" sz="3200" b="1" dirty="0"/>
              <a:t>self-defense, defense of others, defense of property and consent.  </a:t>
            </a:r>
          </a:p>
          <a:p>
            <a:pPr marL="0" indent="0">
              <a:lnSpc>
                <a:spcPct val="110000"/>
              </a:lnSpc>
              <a:spcBef>
                <a:spcPts val="600"/>
              </a:spcBef>
              <a:buNone/>
            </a:pPr>
            <a:endParaRPr lang="en-US" sz="3200" b="1" dirty="0" smtClean="0"/>
          </a:p>
          <a:p>
            <a:pPr marL="0" indent="0">
              <a:buNone/>
            </a:pPr>
            <a:endParaRPr lang="en-US" sz="1600" dirty="0"/>
          </a:p>
        </p:txBody>
      </p:sp>
    </p:spTree>
    <p:extLst>
      <p:ext uri="{BB962C8B-B14F-4D97-AF65-F5344CB8AC3E}">
        <p14:creationId xmlns:p14="http://schemas.microsoft.com/office/powerpoint/2010/main" val="7380120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ASSAULT EXAMPLES</a:t>
            </a:r>
            <a:endParaRPr lang="en-US" b="1" dirty="0"/>
          </a:p>
        </p:txBody>
      </p:sp>
      <p:sp>
        <p:nvSpPr>
          <p:cNvPr id="3" name="Content Placeholder 2"/>
          <p:cNvSpPr>
            <a:spLocks noGrp="1"/>
          </p:cNvSpPr>
          <p:nvPr>
            <p:ph idx="1"/>
          </p:nvPr>
        </p:nvSpPr>
        <p:spPr/>
        <p:txBody>
          <a:bodyPr>
            <a:normAutofit/>
          </a:bodyPr>
          <a:lstStyle/>
          <a:p>
            <a:pPr marL="0" indent="0">
              <a:lnSpc>
                <a:spcPct val="150000"/>
              </a:lnSpc>
              <a:buNone/>
            </a:pPr>
            <a:r>
              <a:rPr lang="en-US" b="1" dirty="0"/>
              <a:t>1.  A points a pistol at B and says he is going to shoot.  An assault.</a:t>
            </a:r>
          </a:p>
          <a:p>
            <a:pPr marL="0" indent="0">
              <a:lnSpc>
                <a:spcPct val="150000"/>
              </a:lnSpc>
              <a:buNone/>
            </a:pPr>
            <a:r>
              <a:rPr lang="en-US" b="1" dirty="0"/>
              <a:t>2.  A points a toy gun at B and says he is going to shoot.  May be an assault.</a:t>
            </a:r>
          </a:p>
          <a:p>
            <a:pPr marL="0" indent="0">
              <a:lnSpc>
                <a:spcPct val="150000"/>
              </a:lnSpc>
              <a:buNone/>
            </a:pPr>
            <a:r>
              <a:rPr lang="en-US" b="1" dirty="0"/>
              <a:t>3. </a:t>
            </a:r>
            <a:r>
              <a:rPr lang="en-US" b="1" dirty="0" smtClean="0"/>
              <a:t>D </a:t>
            </a:r>
            <a:r>
              <a:rPr lang="en-US" b="1" dirty="0"/>
              <a:t>pulls out a gun, points it at P and says, “if you weren’t my </a:t>
            </a:r>
            <a:r>
              <a:rPr lang="en-US" b="1" dirty="0" smtClean="0"/>
              <a:t>best friend’s </a:t>
            </a:r>
            <a:r>
              <a:rPr lang="en-US" b="1" dirty="0"/>
              <a:t>brother, I’d shoot you right now.” </a:t>
            </a:r>
            <a:r>
              <a:rPr lang="en-US" b="1" dirty="0" smtClean="0"/>
              <a:t>D’s </a:t>
            </a:r>
            <a:r>
              <a:rPr lang="en-US" b="1" dirty="0"/>
              <a:t>statement indicates that </a:t>
            </a:r>
            <a:r>
              <a:rPr lang="en-US" b="1" dirty="0" smtClean="0"/>
              <a:t>he does </a:t>
            </a:r>
            <a:r>
              <a:rPr lang="en-US" b="1" dirty="0"/>
              <a:t>not intend to harm P. </a:t>
            </a:r>
            <a:r>
              <a:rPr lang="en-US" b="1" dirty="0" smtClean="0"/>
              <a:t> No assault – no imminent threat.</a:t>
            </a:r>
          </a:p>
          <a:p>
            <a:pPr marL="0" indent="0">
              <a:buNone/>
            </a:pPr>
            <a:endParaRPr lang="en-US" dirty="0"/>
          </a:p>
        </p:txBody>
      </p:sp>
    </p:spTree>
    <p:extLst>
      <p:ext uri="{BB962C8B-B14F-4D97-AF65-F5344CB8AC3E}">
        <p14:creationId xmlns:p14="http://schemas.microsoft.com/office/powerpoint/2010/main" val="4570759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INTENTIONAL TORTS </a:t>
            </a:r>
            <a:r>
              <a:rPr lang="en-US" b="1" dirty="0"/>
              <a:t/>
            </a:r>
            <a:br>
              <a:rPr lang="en-US" b="1" dirty="0"/>
            </a:br>
            <a:r>
              <a:rPr lang="en-US" sz="3600" b="1" dirty="0" smtClean="0"/>
              <a:t>BATTERY</a:t>
            </a:r>
            <a:endParaRPr lang="en-US" b="1" dirty="0"/>
          </a:p>
        </p:txBody>
      </p:sp>
      <p:sp>
        <p:nvSpPr>
          <p:cNvPr id="3" name="Content Placeholder 2"/>
          <p:cNvSpPr>
            <a:spLocks noGrp="1"/>
          </p:cNvSpPr>
          <p:nvPr>
            <p:ph idx="1"/>
          </p:nvPr>
        </p:nvSpPr>
        <p:spPr/>
        <p:txBody>
          <a:bodyPr>
            <a:normAutofit fontScale="85000" lnSpcReduction="20000"/>
          </a:bodyPr>
          <a:lstStyle/>
          <a:p>
            <a:pPr marL="0" indent="0">
              <a:lnSpc>
                <a:spcPct val="150000"/>
              </a:lnSpc>
              <a:spcBef>
                <a:spcPts val="600"/>
              </a:spcBef>
              <a:buNone/>
            </a:pPr>
            <a:r>
              <a:rPr lang="en-US" sz="3200" b="1" dirty="0" smtClean="0"/>
              <a:t>An intentional harmful or offensive contact.</a:t>
            </a:r>
          </a:p>
          <a:p>
            <a:pPr>
              <a:lnSpc>
                <a:spcPct val="150000"/>
              </a:lnSpc>
              <a:spcBef>
                <a:spcPts val="600"/>
              </a:spcBef>
            </a:pPr>
            <a:r>
              <a:rPr lang="en-US" sz="3200" b="1" dirty="0" smtClean="0"/>
              <a:t>Intent</a:t>
            </a:r>
            <a:r>
              <a:rPr lang="en-US" sz="3200" b="1" dirty="0"/>
              <a:t>:  to inflict a harmful or offensive contact.</a:t>
            </a:r>
          </a:p>
          <a:p>
            <a:pPr>
              <a:lnSpc>
                <a:spcPct val="150000"/>
              </a:lnSpc>
              <a:spcBef>
                <a:spcPts val="600"/>
              </a:spcBef>
            </a:pPr>
            <a:r>
              <a:rPr lang="en-US" sz="3200" b="1" dirty="0" smtClean="0"/>
              <a:t>Method</a:t>
            </a:r>
            <a:r>
              <a:rPr lang="en-US" sz="3200" b="1" dirty="0"/>
              <a:t>:  </a:t>
            </a:r>
            <a:r>
              <a:rPr lang="en-US" sz="3200" b="1" dirty="0" smtClean="0"/>
              <a:t>a direct or indirect action </a:t>
            </a:r>
            <a:r>
              <a:rPr lang="en-US" sz="3200" b="1" dirty="0"/>
              <a:t>by the </a:t>
            </a:r>
            <a:r>
              <a:rPr lang="en-US" sz="3200" b="1" dirty="0" smtClean="0"/>
              <a:t>tortfeasor.</a:t>
            </a:r>
            <a:endParaRPr lang="en-US" sz="3200" b="1" dirty="0"/>
          </a:p>
          <a:p>
            <a:pPr>
              <a:lnSpc>
                <a:spcPct val="150000"/>
              </a:lnSpc>
              <a:spcBef>
                <a:spcPts val="600"/>
              </a:spcBef>
            </a:pPr>
            <a:r>
              <a:rPr lang="en-US" sz="3200" b="1" dirty="0" smtClean="0"/>
              <a:t>Result</a:t>
            </a:r>
            <a:r>
              <a:rPr lang="en-US" sz="3200" b="1" dirty="0"/>
              <a:t>: harmful or offensive contact on the victim or with something closely associated with that person. </a:t>
            </a:r>
          </a:p>
          <a:p>
            <a:pPr>
              <a:lnSpc>
                <a:spcPct val="150000"/>
              </a:lnSpc>
              <a:spcBef>
                <a:spcPts val="600"/>
              </a:spcBef>
            </a:pPr>
            <a:r>
              <a:rPr lang="en-US" sz="3200" b="1" dirty="0" smtClean="0"/>
              <a:t>Physical </a:t>
            </a:r>
            <a:r>
              <a:rPr lang="en-US" sz="3200" b="1" dirty="0"/>
              <a:t>injury not required</a:t>
            </a:r>
            <a:r>
              <a:rPr lang="en-US" sz="3200" b="1" dirty="0" smtClean="0"/>
              <a:t>.</a:t>
            </a:r>
          </a:p>
          <a:p>
            <a:pPr>
              <a:lnSpc>
                <a:spcPct val="150000"/>
              </a:lnSpc>
              <a:spcBef>
                <a:spcPts val="600"/>
              </a:spcBef>
            </a:pPr>
            <a:r>
              <a:rPr lang="en-US" sz="3200" b="1" dirty="0" smtClean="0"/>
              <a:t>Defenses: </a:t>
            </a:r>
            <a:r>
              <a:rPr lang="en-US" b="1" dirty="0"/>
              <a:t>self-defense, defense of others, defense of property and consent.  </a:t>
            </a:r>
          </a:p>
          <a:p>
            <a:pPr>
              <a:lnSpc>
                <a:spcPct val="150000"/>
              </a:lnSpc>
            </a:pPr>
            <a:endParaRPr lang="en-US" sz="3200" b="1" dirty="0" smtClean="0"/>
          </a:p>
          <a:p>
            <a:pPr marL="0" indent="0">
              <a:lnSpc>
                <a:spcPct val="150000"/>
              </a:lnSpc>
              <a:buNone/>
            </a:pPr>
            <a:endParaRPr lang="en-US" sz="3200" b="1" dirty="0"/>
          </a:p>
          <a:p>
            <a:pPr marL="0" indent="0">
              <a:buNone/>
            </a:pPr>
            <a:endParaRPr lang="en-US" sz="1600" dirty="0"/>
          </a:p>
        </p:txBody>
      </p:sp>
    </p:spTree>
    <p:extLst>
      <p:ext uri="{BB962C8B-B14F-4D97-AF65-F5344CB8AC3E}">
        <p14:creationId xmlns:p14="http://schemas.microsoft.com/office/powerpoint/2010/main" val="36659574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BATTERY EXAMPLES</a:t>
            </a:r>
            <a:endParaRPr lang="en-US" b="1" dirty="0"/>
          </a:p>
        </p:txBody>
      </p:sp>
      <p:sp>
        <p:nvSpPr>
          <p:cNvPr id="3" name="Content Placeholder 2"/>
          <p:cNvSpPr>
            <a:spLocks noGrp="1"/>
          </p:cNvSpPr>
          <p:nvPr>
            <p:ph idx="1"/>
          </p:nvPr>
        </p:nvSpPr>
        <p:spPr/>
        <p:txBody>
          <a:bodyPr>
            <a:normAutofit/>
          </a:bodyPr>
          <a:lstStyle/>
          <a:p>
            <a:pPr marL="514350" indent="-514350">
              <a:lnSpc>
                <a:spcPct val="150000"/>
              </a:lnSpc>
              <a:buAutoNum type="arabicPeriod"/>
            </a:pPr>
            <a:r>
              <a:rPr lang="en-US" b="1" dirty="0" smtClean="0"/>
              <a:t>A is </a:t>
            </a:r>
            <a:r>
              <a:rPr lang="en-US" b="1" dirty="0"/>
              <a:t>angry with </a:t>
            </a:r>
            <a:r>
              <a:rPr lang="en-US" b="1" dirty="0" smtClean="0"/>
              <a:t>B and C and pushes B into C.  2 batteries.</a:t>
            </a:r>
          </a:p>
          <a:p>
            <a:pPr marL="514350" indent="-514350">
              <a:lnSpc>
                <a:spcPct val="150000"/>
              </a:lnSpc>
              <a:buFont typeface="Arial" panose="020B0604020202020204" pitchFamily="34" charset="0"/>
              <a:buAutoNum type="arabicPeriod"/>
            </a:pPr>
            <a:r>
              <a:rPr lang="en-US" b="1" dirty="0"/>
              <a:t>A swings a golf club at B who is riding past A on a bicycle.  A intends to hit B but misses and strikes the bicycle instead</a:t>
            </a:r>
            <a:r>
              <a:rPr lang="en-US" b="1" dirty="0" smtClean="0"/>
              <a:t>.</a:t>
            </a:r>
          </a:p>
          <a:p>
            <a:pPr marL="0" indent="0">
              <a:lnSpc>
                <a:spcPct val="150000"/>
              </a:lnSpc>
              <a:buNone/>
            </a:pPr>
            <a:r>
              <a:rPr lang="en-US" b="1" dirty="0" smtClean="0"/>
              <a:t>3.  A intends </a:t>
            </a:r>
            <a:r>
              <a:rPr lang="en-US" b="1" dirty="0"/>
              <a:t>to punch C in the face.  B steps between the two </a:t>
            </a:r>
            <a:r>
              <a:rPr lang="en-US" b="1" dirty="0" smtClean="0"/>
              <a:t>to </a:t>
            </a:r>
            <a:r>
              <a:rPr lang="en-US" b="1" dirty="0"/>
              <a:t>stop the fight </a:t>
            </a:r>
            <a:r>
              <a:rPr lang="en-US" b="1" dirty="0" smtClean="0"/>
              <a:t>and is struck in the face by A.  Example of transferred intent.  </a:t>
            </a:r>
            <a:endParaRPr lang="en-US" b="1" dirty="0"/>
          </a:p>
          <a:p>
            <a:pPr marL="0" indent="0">
              <a:lnSpc>
                <a:spcPct val="150000"/>
              </a:lnSpc>
              <a:buNone/>
            </a:pPr>
            <a:r>
              <a:rPr lang="en-US" b="1" dirty="0"/>
              <a:t> </a:t>
            </a:r>
            <a:endParaRPr lang="en-US" dirty="0"/>
          </a:p>
        </p:txBody>
      </p:sp>
    </p:spTree>
    <p:extLst>
      <p:ext uri="{BB962C8B-B14F-4D97-AF65-F5344CB8AC3E}">
        <p14:creationId xmlns:p14="http://schemas.microsoft.com/office/powerpoint/2010/main" val="22433546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BATTERY EXAMPLES </a:t>
            </a:r>
            <a:endParaRPr lang="en-US" b="1" dirty="0"/>
          </a:p>
        </p:txBody>
      </p:sp>
      <p:sp>
        <p:nvSpPr>
          <p:cNvPr id="3" name="Content Placeholder 2"/>
          <p:cNvSpPr>
            <a:spLocks noGrp="1"/>
          </p:cNvSpPr>
          <p:nvPr>
            <p:ph idx="1"/>
          </p:nvPr>
        </p:nvSpPr>
        <p:spPr/>
        <p:txBody>
          <a:bodyPr/>
          <a:lstStyle/>
          <a:p>
            <a:pPr marL="0" indent="0">
              <a:buNone/>
            </a:pPr>
            <a:r>
              <a:rPr lang="en-US" b="1" dirty="0"/>
              <a:t>4</a:t>
            </a:r>
            <a:r>
              <a:rPr lang="en-US" b="1" dirty="0" smtClean="0"/>
              <a:t>. A spits on B.</a:t>
            </a:r>
          </a:p>
          <a:p>
            <a:pPr marL="0" indent="0">
              <a:buNone/>
            </a:pPr>
            <a:endParaRPr lang="en-US" b="1" dirty="0" smtClean="0"/>
          </a:p>
          <a:p>
            <a:pPr marL="0" indent="0">
              <a:buNone/>
            </a:pPr>
            <a:r>
              <a:rPr lang="en-US" b="1" dirty="0" smtClean="0"/>
              <a:t>5. A taps B on his shoulder.   </a:t>
            </a:r>
          </a:p>
          <a:p>
            <a:pPr marL="0" indent="0">
              <a:buNone/>
            </a:pPr>
            <a:endParaRPr lang="en-US" b="1" dirty="0" smtClean="0"/>
          </a:p>
          <a:p>
            <a:pPr marL="0" indent="0">
              <a:buNone/>
            </a:pPr>
            <a:r>
              <a:rPr lang="en-US" b="1" dirty="0" smtClean="0"/>
              <a:t>6. Knowing that B does not like to be touched, A taps him on his  </a:t>
            </a:r>
          </a:p>
          <a:p>
            <a:pPr marL="0" indent="0">
              <a:buNone/>
            </a:pPr>
            <a:r>
              <a:rPr lang="en-US" b="1" dirty="0"/>
              <a:t> </a:t>
            </a:r>
            <a:r>
              <a:rPr lang="en-US" b="1" dirty="0" smtClean="0"/>
              <a:t>      shoulder.  </a:t>
            </a:r>
            <a:endParaRPr lang="en-US" b="1" dirty="0"/>
          </a:p>
        </p:txBody>
      </p:sp>
    </p:spTree>
    <p:extLst>
      <p:ext uri="{BB962C8B-B14F-4D97-AF65-F5344CB8AC3E}">
        <p14:creationId xmlns:p14="http://schemas.microsoft.com/office/powerpoint/2010/main" val="30373437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INTENTIONAL TORTS</a:t>
            </a:r>
            <a:br>
              <a:rPr lang="en-US" b="1" dirty="0" smtClean="0"/>
            </a:br>
            <a:r>
              <a:rPr lang="en-US" sz="3600" b="1" dirty="0" smtClean="0"/>
              <a:t>FALSE IMPRISONMENT</a:t>
            </a:r>
            <a:endParaRPr lang="en-US" sz="3600" b="1" dirty="0"/>
          </a:p>
        </p:txBody>
      </p:sp>
      <p:sp>
        <p:nvSpPr>
          <p:cNvPr id="3" name="Content Placeholder 2"/>
          <p:cNvSpPr>
            <a:spLocks noGrp="1"/>
          </p:cNvSpPr>
          <p:nvPr>
            <p:ph idx="1"/>
          </p:nvPr>
        </p:nvSpPr>
        <p:spPr/>
        <p:txBody>
          <a:bodyPr/>
          <a:lstStyle/>
          <a:p>
            <a:pPr marL="0" indent="0">
              <a:buNone/>
            </a:pPr>
            <a:r>
              <a:rPr lang="en-US" b="1" dirty="0" smtClean="0"/>
              <a:t>Intentional confinement of another person.</a:t>
            </a:r>
          </a:p>
          <a:p>
            <a:r>
              <a:rPr lang="en-US" b="1" dirty="0" smtClean="0"/>
              <a:t>Intent:  to confine or restrict another person’s movement.</a:t>
            </a:r>
          </a:p>
          <a:p>
            <a:r>
              <a:rPr lang="en-US" b="1" dirty="0" smtClean="0"/>
              <a:t>Method:  physical restraint, barriers, threats of immediate physical force.</a:t>
            </a:r>
          </a:p>
          <a:p>
            <a:r>
              <a:rPr lang="en-US" b="1" dirty="0" smtClean="0"/>
              <a:t>Result:  confinement or restraint without justification or consent.</a:t>
            </a:r>
          </a:p>
          <a:p>
            <a:r>
              <a:rPr lang="en-US" b="1" dirty="0" smtClean="0"/>
              <a:t>Physical injury not required.</a:t>
            </a:r>
          </a:p>
          <a:p>
            <a:r>
              <a:rPr lang="en-US" b="1" dirty="0" smtClean="0"/>
              <a:t>Defenses: </a:t>
            </a:r>
            <a:r>
              <a:rPr lang="en-US" b="1" dirty="0" smtClean="0"/>
              <a:t>‘shopkeeper’s privilege’ (privilege to detain):  Merchant may use reasonable force and detain for reasonable period of time to investigate shoplifting</a:t>
            </a:r>
            <a:r>
              <a:rPr lang="en-US" b="1" dirty="0" smtClean="0"/>
              <a:t>.  And other defenses per assault &amp; battery</a:t>
            </a:r>
            <a:endParaRPr lang="en-US" b="1" dirty="0"/>
          </a:p>
        </p:txBody>
      </p:sp>
    </p:spTree>
    <p:extLst>
      <p:ext uri="{BB962C8B-B14F-4D97-AF65-F5344CB8AC3E}">
        <p14:creationId xmlns:p14="http://schemas.microsoft.com/office/powerpoint/2010/main" val="36172867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FALSE IMPRISONMENT EXAMPLES</a:t>
            </a:r>
            <a:endParaRPr lang="en-US" b="1" dirty="0"/>
          </a:p>
        </p:txBody>
      </p:sp>
      <p:sp>
        <p:nvSpPr>
          <p:cNvPr id="3" name="Content Placeholder 2"/>
          <p:cNvSpPr>
            <a:spLocks noGrp="1"/>
          </p:cNvSpPr>
          <p:nvPr>
            <p:ph idx="1"/>
          </p:nvPr>
        </p:nvSpPr>
        <p:spPr/>
        <p:txBody>
          <a:bodyPr>
            <a:normAutofit/>
          </a:bodyPr>
          <a:lstStyle/>
          <a:p>
            <a:r>
              <a:rPr lang="en-US" b="1" dirty="0"/>
              <a:t>D locks P in a room with no windows or doors. There is confinement with no means of escape. D is liable for False Imprisonment. </a:t>
            </a:r>
          </a:p>
          <a:p>
            <a:r>
              <a:rPr lang="en-US" b="1" dirty="0" smtClean="0"/>
              <a:t>D </a:t>
            </a:r>
            <a:r>
              <a:rPr lang="en-US" b="1" dirty="0"/>
              <a:t>locks P in a room on the third floor of a building. There is a window in the room with a ladder standing outside the window. Since D can climb down the ladder, there is a reasonable means of escape. </a:t>
            </a:r>
            <a:endParaRPr lang="en-US" b="1" dirty="0" smtClean="0"/>
          </a:p>
          <a:p>
            <a:r>
              <a:rPr lang="en-US" b="1" dirty="0"/>
              <a:t>D says to P, "If you leave this room, I will hurt your child when he comes home from school." N</a:t>
            </a:r>
            <a:r>
              <a:rPr lang="en-US" b="1" dirty="0" smtClean="0"/>
              <a:t>ot False </a:t>
            </a:r>
            <a:r>
              <a:rPr lang="en-US" b="1" dirty="0"/>
              <a:t>Imprisonment because P has been threatened with </a:t>
            </a:r>
            <a:r>
              <a:rPr lang="en-US" b="1" i="1" dirty="0"/>
              <a:t>future </a:t>
            </a:r>
            <a:r>
              <a:rPr lang="en-US" b="1" dirty="0"/>
              <a:t>harm, as opposed to current harm.</a:t>
            </a:r>
          </a:p>
          <a:p>
            <a:endParaRPr lang="en-US" b="1" dirty="0"/>
          </a:p>
        </p:txBody>
      </p:sp>
    </p:spTree>
    <p:extLst>
      <p:ext uri="{BB962C8B-B14F-4D97-AF65-F5344CB8AC3E}">
        <p14:creationId xmlns:p14="http://schemas.microsoft.com/office/powerpoint/2010/main" val="14978339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smtClean="0"/>
              <a:t>INTENTIONAL TORTS</a:t>
            </a:r>
            <a:br>
              <a:rPr lang="en-US" b="1" dirty="0" smtClean="0"/>
            </a:br>
            <a:r>
              <a:rPr lang="en-US" sz="3600" b="1" dirty="0"/>
              <a:t>INTENTIONAL INFLICTION OF EMOTIONAL DISTRESS</a:t>
            </a:r>
          </a:p>
        </p:txBody>
      </p:sp>
      <p:sp>
        <p:nvSpPr>
          <p:cNvPr id="3" name="Content Placeholder 2"/>
          <p:cNvSpPr>
            <a:spLocks noGrp="1"/>
          </p:cNvSpPr>
          <p:nvPr>
            <p:ph idx="1"/>
          </p:nvPr>
        </p:nvSpPr>
        <p:spPr/>
        <p:txBody>
          <a:bodyPr>
            <a:normAutofit lnSpcReduction="10000"/>
          </a:bodyPr>
          <a:lstStyle/>
          <a:p>
            <a:r>
              <a:rPr lang="en-US" b="1" dirty="0" smtClean="0"/>
              <a:t>Intent:  </a:t>
            </a:r>
            <a:r>
              <a:rPr lang="en-US" b="1" dirty="0"/>
              <a:t>Intentional act that amounts to extreme and outrageous conduct </a:t>
            </a:r>
            <a:endParaRPr lang="en-US" b="1" dirty="0" smtClean="0"/>
          </a:p>
          <a:p>
            <a:r>
              <a:rPr lang="en-US" b="1" dirty="0" smtClean="0"/>
              <a:t>Result: severe </a:t>
            </a:r>
            <a:r>
              <a:rPr lang="en-US" b="1" dirty="0"/>
              <a:t>emotional distress.  Must exceed bounds of decency accepted by society.  </a:t>
            </a:r>
            <a:endParaRPr lang="en-US" b="1" dirty="0" smtClean="0"/>
          </a:p>
          <a:p>
            <a:r>
              <a:rPr lang="en-US" b="1" dirty="0" smtClean="0"/>
              <a:t>Physical injury not required.</a:t>
            </a:r>
            <a:endParaRPr lang="en-US" b="1" dirty="0"/>
          </a:p>
          <a:p>
            <a:r>
              <a:rPr lang="en-US" b="1" dirty="0" smtClean="0"/>
              <a:t>Limitation on tort: If </a:t>
            </a:r>
            <a:r>
              <a:rPr lang="en-US" b="1" dirty="0"/>
              <a:t>the conduct is speech about a public figure then not actionable due to 1</a:t>
            </a:r>
            <a:r>
              <a:rPr lang="en-US" b="1" baseline="30000" dirty="0"/>
              <a:t>st</a:t>
            </a:r>
            <a:r>
              <a:rPr lang="en-US" b="1" dirty="0"/>
              <a:t> Amendment freedom of speech.</a:t>
            </a:r>
          </a:p>
          <a:p>
            <a:pPr marL="0" indent="0">
              <a:buNone/>
            </a:pPr>
            <a:r>
              <a:rPr lang="en-US" b="1" dirty="0" err="1" smtClean="0"/>
              <a:t>Exs</a:t>
            </a:r>
            <a:r>
              <a:rPr lang="en-US" b="1" dirty="0" smtClean="0"/>
              <a:t>.: repeated </a:t>
            </a:r>
            <a:r>
              <a:rPr lang="en-US" b="1" dirty="0"/>
              <a:t>threats toward a person or their family, playing a vicious practical </a:t>
            </a:r>
            <a:r>
              <a:rPr lang="en-US" b="1" dirty="0" smtClean="0"/>
              <a:t>joke (locking a claustrophobic person in a confined space), </a:t>
            </a:r>
            <a:r>
              <a:rPr lang="en-US" b="1" dirty="0"/>
              <a:t>causing a person to think </a:t>
            </a:r>
            <a:r>
              <a:rPr lang="en-US" b="1" dirty="0" smtClean="0"/>
              <a:t>a family member </a:t>
            </a:r>
            <a:r>
              <a:rPr lang="en-US" b="1" dirty="0"/>
              <a:t>has been </a:t>
            </a:r>
            <a:r>
              <a:rPr lang="en-US" b="1" dirty="0" smtClean="0"/>
              <a:t>killed.</a:t>
            </a:r>
            <a:endParaRPr lang="en-US" b="1" dirty="0"/>
          </a:p>
        </p:txBody>
      </p:sp>
    </p:spTree>
    <p:extLst>
      <p:ext uri="{BB962C8B-B14F-4D97-AF65-F5344CB8AC3E}">
        <p14:creationId xmlns:p14="http://schemas.microsoft.com/office/powerpoint/2010/main" val="3950439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INTENTIONAL TORTS</a:t>
            </a:r>
            <a:r>
              <a:rPr lang="en-US" b="1" dirty="0"/>
              <a:t/>
            </a:r>
            <a:br>
              <a:rPr lang="en-US" b="1" dirty="0"/>
            </a:br>
            <a:r>
              <a:rPr lang="en-US" sz="3600" b="1" dirty="0" smtClean="0"/>
              <a:t>DEFAMATION (of character)</a:t>
            </a:r>
            <a:endParaRPr lang="en-US" dirty="0"/>
          </a:p>
        </p:txBody>
      </p:sp>
      <p:sp>
        <p:nvSpPr>
          <p:cNvPr id="3" name="Content Placeholder 2"/>
          <p:cNvSpPr>
            <a:spLocks noGrp="1"/>
          </p:cNvSpPr>
          <p:nvPr>
            <p:ph idx="1"/>
          </p:nvPr>
        </p:nvSpPr>
        <p:spPr/>
        <p:txBody>
          <a:bodyPr>
            <a:normAutofit/>
          </a:bodyPr>
          <a:lstStyle/>
          <a:p>
            <a:pPr marL="0" indent="0">
              <a:buNone/>
            </a:pPr>
            <a:r>
              <a:rPr lang="en-US" b="1" dirty="0" smtClean="0"/>
              <a:t>Wrongfully harming a person’s reputation.</a:t>
            </a:r>
            <a:endParaRPr lang="en-US" b="1" dirty="0"/>
          </a:p>
          <a:p>
            <a:pPr>
              <a:lnSpc>
                <a:spcPct val="150000"/>
              </a:lnSpc>
            </a:pPr>
            <a:r>
              <a:rPr lang="en-US" sz="3200" b="1" dirty="0" smtClean="0"/>
              <a:t>False statement of FACT, </a:t>
            </a:r>
          </a:p>
          <a:p>
            <a:pPr>
              <a:lnSpc>
                <a:spcPct val="150000"/>
              </a:lnSpc>
            </a:pPr>
            <a:r>
              <a:rPr lang="en-US" sz="3200" b="1" dirty="0" smtClean="0"/>
              <a:t>Communicated to a 3d person, </a:t>
            </a:r>
          </a:p>
          <a:p>
            <a:pPr>
              <a:lnSpc>
                <a:spcPct val="150000"/>
              </a:lnSpc>
            </a:pPr>
            <a:r>
              <a:rPr lang="en-US" sz="3200" b="1" dirty="0"/>
              <a:t>W</a:t>
            </a:r>
            <a:r>
              <a:rPr lang="en-US" sz="3200" b="1" dirty="0" smtClean="0"/>
              <a:t>hich damages the reputation of the subject of the statement.</a:t>
            </a:r>
          </a:p>
        </p:txBody>
      </p:sp>
    </p:spTree>
    <p:extLst>
      <p:ext uri="{BB962C8B-B14F-4D97-AF65-F5344CB8AC3E}">
        <p14:creationId xmlns:p14="http://schemas.microsoft.com/office/powerpoint/2010/main" val="15416195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INTENTIONAL TORTS</a:t>
            </a:r>
            <a:r>
              <a:rPr lang="en-US" b="1" dirty="0"/>
              <a:t/>
            </a:r>
            <a:br>
              <a:rPr lang="en-US" b="1" dirty="0"/>
            </a:br>
            <a:r>
              <a:rPr lang="en-US" sz="3600" b="1" dirty="0"/>
              <a:t>DEFAMATION</a:t>
            </a:r>
            <a:endParaRPr lang="en-US" dirty="0"/>
          </a:p>
        </p:txBody>
      </p:sp>
      <p:sp>
        <p:nvSpPr>
          <p:cNvPr id="3" name="Content Placeholder 2"/>
          <p:cNvSpPr>
            <a:spLocks noGrp="1"/>
          </p:cNvSpPr>
          <p:nvPr>
            <p:ph idx="1"/>
          </p:nvPr>
        </p:nvSpPr>
        <p:spPr/>
        <p:txBody>
          <a:bodyPr>
            <a:normAutofit/>
          </a:bodyPr>
          <a:lstStyle/>
          <a:p>
            <a:pPr marL="0" indent="0">
              <a:buNone/>
            </a:pPr>
            <a:endParaRPr lang="en-US" b="1" dirty="0" smtClean="0"/>
          </a:p>
          <a:p>
            <a:pPr marL="0" indent="0">
              <a:buNone/>
            </a:pPr>
            <a:r>
              <a:rPr lang="en-US" b="1" dirty="0" smtClean="0"/>
              <a:t>1.  False </a:t>
            </a:r>
            <a:r>
              <a:rPr lang="en-US" b="1" dirty="0"/>
              <a:t>statement of FACT </a:t>
            </a:r>
            <a:r>
              <a:rPr lang="en-US" b="1" dirty="0" smtClean="0"/>
              <a:t>– not merely an opinion.</a:t>
            </a:r>
          </a:p>
          <a:p>
            <a:pPr marL="0" indent="0">
              <a:buNone/>
            </a:pPr>
            <a:r>
              <a:rPr lang="en-US" b="1" dirty="0" smtClean="0"/>
              <a:t>Ex.:  </a:t>
            </a:r>
            <a:r>
              <a:rPr lang="en-US" b="1" dirty="0"/>
              <a:t>Lane cheats on his taxes;  Lane is a </a:t>
            </a:r>
            <a:r>
              <a:rPr lang="en-US" b="1" dirty="0" smtClean="0"/>
              <a:t>crook.</a:t>
            </a:r>
          </a:p>
          <a:p>
            <a:pPr marL="0" indent="0">
              <a:buNone/>
            </a:pPr>
            <a:endParaRPr lang="en-US" b="1" dirty="0" smtClean="0"/>
          </a:p>
          <a:p>
            <a:r>
              <a:rPr lang="en-US" b="1" dirty="0" smtClean="0"/>
              <a:t>In a permanent form - libel  </a:t>
            </a:r>
          </a:p>
          <a:p>
            <a:pPr marL="0" indent="0">
              <a:buNone/>
            </a:pPr>
            <a:endParaRPr lang="en-US" b="1" dirty="0" smtClean="0"/>
          </a:p>
          <a:p>
            <a:r>
              <a:rPr lang="en-US" b="1" dirty="0" smtClean="0"/>
              <a:t>In a non-permanent form - slander  </a:t>
            </a:r>
            <a:endParaRPr lang="en-US" b="1" dirty="0"/>
          </a:p>
          <a:p>
            <a:pPr marL="0" indent="0">
              <a:buNone/>
            </a:pPr>
            <a:endParaRPr lang="en-US" b="1" dirty="0"/>
          </a:p>
        </p:txBody>
      </p:sp>
    </p:spTree>
    <p:extLst>
      <p:ext uri="{BB962C8B-B14F-4D97-AF65-F5344CB8AC3E}">
        <p14:creationId xmlns:p14="http://schemas.microsoft.com/office/powerpoint/2010/main" val="5180494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INTENTIONAL TORTS</a:t>
            </a:r>
            <a:r>
              <a:rPr lang="en-US" b="1" dirty="0"/>
              <a:t/>
            </a:r>
            <a:br>
              <a:rPr lang="en-US" b="1" dirty="0"/>
            </a:br>
            <a:r>
              <a:rPr lang="en-US" sz="3600" b="1" dirty="0"/>
              <a:t>DEFAMATION</a:t>
            </a:r>
            <a:endParaRPr lang="en-US" dirty="0"/>
          </a:p>
        </p:txBody>
      </p:sp>
      <p:sp>
        <p:nvSpPr>
          <p:cNvPr id="3" name="Content Placeholder 2"/>
          <p:cNvSpPr>
            <a:spLocks noGrp="1"/>
          </p:cNvSpPr>
          <p:nvPr>
            <p:ph idx="1"/>
          </p:nvPr>
        </p:nvSpPr>
        <p:spPr/>
        <p:txBody>
          <a:bodyPr>
            <a:normAutofit fontScale="92500"/>
          </a:bodyPr>
          <a:lstStyle/>
          <a:p>
            <a:pPr marL="0" indent="0">
              <a:buNone/>
            </a:pPr>
            <a:r>
              <a:rPr lang="en-US" b="1" dirty="0" smtClean="0"/>
              <a:t>2.  Published </a:t>
            </a:r>
            <a:r>
              <a:rPr lang="en-US" b="1" dirty="0"/>
              <a:t>(communicated) </a:t>
            </a:r>
          </a:p>
          <a:p>
            <a:r>
              <a:rPr lang="en-US" b="1" dirty="0"/>
              <a:t>Intentionally or accidentally </a:t>
            </a:r>
          </a:p>
          <a:p>
            <a:r>
              <a:rPr lang="en-US" b="1" dirty="0"/>
              <a:t>By anyone</a:t>
            </a:r>
          </a:p>
          <a:p>
            <a:r>
              <a:rPr lang="en-US" b="1" dirty="0"/>
              <a:t>To, at least, one 3d person who understands that it concerns the subject/victim of the statement</a:t>
            </a:r>
          </a:p>
          <a:p>
            <a:pPr marL="0" indent="0">
              <a:buNone/>
            </a:pPr>
            <a:r>
              <a:rPr lang="en-US" b="1" dirty="0" smtClean="0"/>
              <a:t>Example</a:t>
            </a:r>
            <a:r>
              <a:rPr lang="en-US" b="1" dirty="0"/>
              <a:t>:  Joan receives an e-mail from Jack on her PC.  She opens the attachment which contains defamatory content about her.  She is upset and leaves the room but also leaves the attachment on the screen.  Her brother and 2 of his friends enter the room and see the attachment.</a:t>
            </a:r>
          </a:p>
          <a:p>
            <a:pPr marL="0" indent="0">
              <a:buNone/>
            </a:pPr>
            <a:r>
              <a:rPr lang="en-US" dirty="0"/>
              <a:t>	</a:t>
            </a:r>
            <a:endParaRPr lang="en-US" dirty="0" smtClean="0"/>
          </a:p>
        </p:txBody>
      </p:sp>
    </p:spTree>
    <p:extLst>
      <p:ext uri="{BB962C8B-B14F-4D97-AF65-F5344CB8AC3E}">
        <p14:creationId xmlns:p14="http://schemas.microsoft.com/office/powerpoint/2010/main" val="7343256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INTENTIONAL TORTS</a:t>
            </a:r>
            <a:r>
              <a:rPr lang="en-US" b="1" dirty="0"/>
              <a:t/>
            </a:r>
            <a:br>
              <a:rPr lang="en-US" b="1" dirty="0"/>
            </a:br>
            <a:r>
              <a:rPr lang="en-US" sz="3600" b="1" dirty="0" smtClean="0"/>
              <a:t>DEFAMATION</a:t>
            </a:r>
            <a:endParaRPr lang="en-US" dirty="0"/>
          </a:p>
        </p:txBody>
      </p:sp>
      <p:sp>
        <p:nvSpPr>
          <p:cNvPr id="3" name="Content Placeholder 2"/>
          <p:cNvSpPr>
            <a:spLocks noGrp="1"/>
          </p:cNvSpPr>
          <p:nvPr>
            <p:ph idx="1"/>
          </p:nvPr>
        </p:nvSpPr>
        <p:spPr/>
        <p:txBody>
          <a:bodyPr/>
          <a:lstStyle/>
          <a:p>
            <a:pPr marL="514350" indent="-514350">
              <a:buAutoNum type="arabicPeriod" startAt="3"/>
            </a:pPr>
            <a:r>
              <a:rPr lang="en-US" b="1" dirty="0" smtClean="0"/>
              <a:t>Causing </a:t>
            </a:r>
            <a:r>
              <a:rPr lang="en-US" b="1" dirty="0"/>
              <a:t>damage to reputation.  </a:t>
            </a:r>
            <a:endParaRPr lang="en-US" b="1" dirty="0" smtClean="0"/>
          </a:p>
          <a:p>
            <a:r>
              <a:rPr lang="en-US" b="1" dirty="0" smtClean="0"/>
              <a:t>Damage </a:t>
            </a:r>
            <a:r>
              <a:rPr lang="en-US" b="1" dirty="0"/>
              <a:t>is presumed for libel.  </a:t>
            </a:r>
            <a:endParaRPr lang="en-US" b="1" dirty="0" smtClean="0"/>
          </a:p>
          <a:p>
            <a:r>
              <a:rPr lang="en-US" b="1" dirty="0" smtClean="0"/>
              <a:t>Proof </a:t>
            </a:r>
            <a:r>
              <a:rPr lang="en-US" b="1" dirty="0"/>
              <a:t>of harm is required for slander unless it is slander per se (a statement that alleges a “loathsome” disease, serious crime commission, sexual misconduct or impropriety in profession or trade).  </a:t>
            </a:r>
          </a:p>
          <a:p>
            <a:pPr marL="0" indent="0">
              <a:buNone/>
            </a:pPr>
            <a:endParaRPr lang="en-US" b="1" dirty="0" smtClean="0"/>
          </a:p>
          <a:p>
            <a:r>
              <a:rPr lang="en-US" b="1" dirty="0" smtClean="0"/>
              <a:t>Defense – Truth.</a:t>
            </a:r>
          </a:p>
          <a:p>
            <a:r>
              <a:rPr lang="en-US" b="1" dirty="0" smtClean="0"/>
              <a:t>Privileges:  Absolute and qualified.</a:t>
            </a:r>
            <a:endParaRPr lang="en-US" b="1" dirty="0"/>
          </a:p>
        </p:txBody>
      </p:sp>
    </p:spTree>
    <p:extLst>
      <p:ext uri="{BB962C8B-B14F-4D97-AF65-F5344CB8AC3E}">
        <p14:creationId xmlns:p14="http://schemas.microsoft.com/office/powerpoint/2010/main" val="41677162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DEFAMATION - PRIVILEGES</a:t>
            </a:r>
            <a:endParaRPr lang="en-US" b="1" dirty="0"/>
          </a:p>
        </p:txBody>
      </p:sp>
      <p:sp>
        <p:nvSpPr>
          <p:cNvPr id="3" name="Content Placeholder 2"/>
          <p:cNvSpPr>
            <a:spLocks noGrp="1"/>
          </p:cNvSpPr>
          <p:nvPr>
            <p:ph idx="1"/>
          </p:nvPr>
        </p:nvSpPr>
        <p:spPr/>
        <p:txBody>
          <a:bodyPr/>
          <a:lstStyle/>
          <a:p>
            <a:r>
              <a:rPr lang="en-US" b="1" dirty="0" smtClean="0"/>
              <a:t>Absolute:  Statements made during judicial and government proceedings.</a:t>
            </a:r>
            <a:endParaRPr lang="en-US" b="1" dirty="0"/>
          </a:p>
          <a:p>
            <a:r>
              <a:rPr lang="en-US" b="1" dirty="0" smtClean="0"/>
              <a:t>Qualified:  </a:t>
            </a:r>
          </a:p>
          <a:p>
            <a:pPr marL="514350" indent="-514350">
              <a:buFont typeface="+mj-lt"/>
              <a:buAutoNum type="arabicPeriod"/>
            </a:pPr>
            <a:r>
              <a:rPr lang="en-US" b="1" dirty="0" smtClean="0"/>
              <a:t>Statements made in good faith to persons with a legitimate interest in the communication (e.g., Employer’s written evaluation of an employee).</a:t>
            </a:r>
          </a:p>
          <a:p>
            <a:pPr marL="514350" indent="-514350">
              <a:buFont typeface="+mj-lt"/>
              <a:buAutoNum type="arabicPeriod"/>
            </a:pPr>
            <a:r>
              <a:rPr lang="en-US" b="1" dirty="0" smtClean="0"/>
              <a:t>Public officials and figures: Statements about persons in the “public eye” only actionable if made with “actual malice” (knowledge of falsity or reckless disregard for the truth).</a:t>
            </a:r>
            <a:endParaRPr lang="en-US" b="1" dirty="0"/>
          </a:p>
        </p:txBody>
      </p:sp>
    </p:spTree>
    <p:extLst>
      <p:ext uri="{BB962C8B-B14F-4D97-AF65-F5344CB8AC3E}">
        <p14:creationId xmlns:p14="http://schemas.microsoft.com/office/powerpoint/2010/main" val="41224817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dirty="0"/>
              <a:t>DEFAMATION </a:t>
            </a:r>
            <a:r>
              <a:rPr lang="en-US" sz="4000" b="1" dirty="0" smtClean="0"/>
              <a:t>– PRIVILEGES</a:t>
            </a:r>
            <a:r>
              <a:rPr lang="en-US" sz="3600" b="1" dirty="0" smtClean="0"/>
              <a:t/>
            </a:r>
            <a:br>
              <a:rPr lang="en-US" sz="3600" b="1" dirty="0" smtClean="0"/>
            </a:br>
            <a:r>
              <a:rPr lang="en-US" sz="3600" b="1" dirty="0" smtClean="0"/>
              <a:t>NEW YORK TIMES v. SULLIVAN</a:t>
            </a:r>
            <a:endParaRPr lang="en-US" sz="3600" dirty="0"/>
          </a:p>
        </p:txBody>
      </p:sp>
      <p:sp>
        <p:nvSpPr>
          <p:cNvPr id="3" name="Content Placeholder 2"/>
          <p:cNvSpPr>
            <a:spLocks noGrp="1"/>
          </p:cNvSpPr>
          <p:nvPr>
            <p:ph idx="1"/>
          </p:nvPr>
        </p:nvSpPr>
        <p:spPr/>
        <p:txBody>
          <a:bodyPr>
            <a:normAutofit/>
          </a:bodyPr>
          <a:lstStyle/>
          <a:p>
            <a:pPr marL="0" indent="0">
              <a:lnSpc>
                <a:spcPct val="150000"/>
              </a:lnSpc>
              <a:spcBef>
                <a:spcPts val="1400"/>
              </a:spcBef>
              <a:buNone/>
            </a:pPr>
            <a:r>
              <a:rPr lang="en-US" b="1" dirty="0" smtClean="0"/>
              <a:t>In 1960 the Times ran a “story” about the Montgomery Alabama police that had factual errors about actions taken against civil rights protestors and arrests of Martin Luther King.  The police chief sued.</a:t>
            </a:r>
          </a:p>
          <a:p>
            <a:pPr marL="0" indent="0">
              <a:lnSpc>
                <a:spcPct val="150000"/>
              </a:lnSpc>
              <a:spcBef>
                <a:spcPts val="1600"/>
              </a:spcBef>
              <a:buNone/>
            </a:pPr>
            <a:r>
              <a:rPr lang="en-US" b="1" dirty="0" smtClean="0"/>
              <a:t>The </a:t>
            </a:r>
            <a:r>
              <a:rPr lang="en-US" b="1" dirty="0"/>
              <a:t>Supreme Court </a:t>
            </a:r>
            <a:r>
              <a:rPr lang="en-US" b="1" dirty="0" smtClean="0"/>
              <a:t>held, 9-0, that </a:t>
            </a:r>
            <a:r>
              <a:rPr lang="en-US" b="1" dirty="0"/>
              <a:t>"the First Amendment protects the publication of all statements, even false ones, about the conduct of public officials except when statements are made with actual </a:t>
            </a:r>
            <a:r>
              <a:rPr lang="en-US" b="1" dirty="0" smtClean="0"/>
              <a:t>malice.”</a:t>
            </a:r>
            <a:endParaRPr lang="en-US" b="1" baseline="30000" dirty="0" smtClean="0"/>
          </a:p>
        </p:txBody>
      </p:sp>
    </p:spTree>
    <p:extLst>
      <p:ext uri="{BB962C8B-B14F-4D97-AF65-F5344CB8AC3E}">
        <p14:creationId xmlns:p14="http://schemas.microsoft.com/office/powerpoint/2010/main" val="34637485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DEFAMATION – PRIVILEGES</a:t>
            </a:r>
            <a:br>
              <a:rPr lang="en-US" b="1" dirty="0" smtClean="0"/>
            </a:br>
            <a:r>
              <a:rPr lang="en-US" sz="3600" b="1" dirty="0" smtClean="0"/>
              <a:t>PUBLIC FIGURE</a:t>
            </a:r>
            <a:endParaRPr lang="en-US" sz="3600" dirty="0"/>
          </a:p>
        </p:txBody>
      </p:sp>
      <p:sp>
        <p:nvSpPr>
          <p:cNvPr id="3" name="Content Placeholder 2"/>
          <p:cNvSpPr>
            <a:spLocks noGrp="1"/>
          </p:cNvSpPr>
          <p:nvPr>
            <p:ph idx="1"/>
          </p:nvPr>
        </p:nvSpPr>
        <p:spPr/>
        <p:txBody>
          <a:bodyPr>
            <a:normAutofit fontScale="92500" lnSpcReduction="10000"/>
          </a:bodyPr>
          <a:lstStyle/>
          <a:p>
            <a:pPr marL="0" indent="0">
              <a:buNone/>
            </a:pPr>
            <a:r>
              <a:rPr lang="en-US" b="1" dirty="0"/>
              <a:t>In 1967 </a:t>
            </a:r>
            <a:r>
              <a:rPr lang="en-US" b="1" dirty="0" smtClean="0"/>
              <a:t>the Supreme Court extended the actual malice requirement to </a:t>
            </a:r>
            <a:r>
              <a:rPr lang="en-US" b="1" dirty="0"/>
              <a:t>defamation actions by public figures.  </a:t>
            </a:r>
            <a:endParaRPr lang="en-US" b="1" dirty="0" smtClean="0"/>
          </a:p>
          <a:p>
            <a:pPr marL="0" indent="0">
              <a:buNone/>
            </a:pPr>
            <a:r>
              <a:rPr lang="en-US" b="1" dirty="0" smtClean="0"/>
              <a:t>1.  All purpose PF:  well-known celebrities who have voluntarily invited public attention.</a:t>
            </a:r>
          </a:p>
          <a:p>
            <a:pPr marL="0" indent="0">
              <a:buNone/>
            </a:pPr>
            <a:r>
              <a:rPr lang="en-US" b="1" dirty="0" smtClean="0"/>
              <a:t>2. Limited PF: person who voluntarily gets public attention for a specific reason/issue.  Ex.: the </a:t>
            </a:r>
            <a:r>
              <a:rPr lang="en-US" b="1" dirty="0"/>
              <a:t>county clerk for Rowan County, Kentucky who refused to issue marriage certificates to same-sex couples.</a:t>
            </a:r>
            <a:endParaRPr lang="en-US" b="1" dirty="0" smtClean="0"/>
          </a:p>
          <a:p>
            <a:pPr marL="0" indent="0">
              <a:buNone/>
            </a:pPr>
            <a:r>
              <a:rPr lang="en-US" b="1" dirty="0" smtClean="0"/>
              <a:t>3. Involuntary PF: </a:t>
            </a:r>
            <a:r>
              <a:rPr lang="en-US" b="1" dirty="0"/>
              <a:t>A person who does not voluntarily </a:t>
            </a:r>
            <a:r>
              <a:rPr lang="en-US" b="1" dirty="0" smtClean="0"/>
              <a:t>seek public attention, </a:t>
            </a:r>
            <a:r>
              <a:rPr lang="en-US" b="1" dirty="0"/>
              <a:t>but who is </a:t>
            </a:r>
            <a:r>
              <a:rPr lang="en-US" b="1" dirty="0" smtClean="0"/>
              <a:t>involved in a public event or controversy. Ex.: an </a:t>
            </a:r>
            <a:r>
              <a:rPr lang="en-US" b="1" dirty="0"/>
              <a:t>air traffic controller </a:t>
            </a:r>
            <a:r>
              <a:rPr lang="en-US" b="1" dirty="0" smtClean="0"/>
              <a:t>who was on </a:t>
            </a:r>
            <a:r>
              <a:rPr lang="en-US" b="1" dirty="0"/>
              <a:t>duty at time of fatal crash, which was a major public event.</a:t>
            </a:r>
          </a:p>
          <a:p>
            <a:endParaRPr lang="en-US" dirty="0"/>
          </a:p>
        </p:txBody>
      </p:sp>
    </p:spTree>
    <p:extLst>
      <p:ext uri="{BB962C8B-B14F-4D97-AF65-F5344CB8AC3E}">
        <p14:creationId xmlns:p14="http://schemas.microsoft.com/office/powerpoint/2010/main" val="8767552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INTENTIONAL TORTS</a:t>
            </a:r>
            <a:br>
              <a:rPr lang="en-US" b="1" dirty="0" smtClean="0"/>
            </a:br>
            <a:r>
              <a:rPr lang="en-US" sz="3600" b="1" dirty="0" smtClean="0"/>
              <a:t>INVASION OF PRIVACY</a:t>
            </a:r>
            <a:endParaRPr lang="en-US" sz="3600" b="1" dirty="0"/>
          </a:p>
        </p:txBody>
      </p:sp>
      <p:sp>
        <p:nvSpPr>
          <p:cNvPr id="3" name="Content Placeholder 2"/>
          <p:cNvSpPr>
            <a:spLocks noGrp="1"/>
          </p:cNvSpPr>
          <p:nvPr>
            <p:ph idx="1"/>
          </p:nvPr>
        </p:nvSpPr>
        <p:spPr/>
        <p:txBody>
          <a:bodyPr/>
          <a:lstStyle/>
          <a:p>
            <a:r>
              <a:rPr lang="en-US" b="1" dirty="0"/>
              <a:t>Umbrella for 4 related but separate torts, all, generally concerning the right to be left alone:</a:t>
            </a:r>
          </a:p>
          <a:p>
            <a:endParaRPr lang="en-US" b="1" dirty="0"/>
          </a:p>
          <a:p>
            <a:r>
              <a:rPr lang="en-US" b="1" dirty="0"/>
              <a:t>Appropriation of Identity</a:t>
            </a:r>
          </a:p>
          <a:p>
            <a:r>
              <a:rPr lang="en-US" b="1" dirty="0"/>
              <a:t>Intrusion Into Person’s Affairs or Seclusion</a:t>
            </a:r>
          </a:p>
          <a:p>
            <a:r>
              <a:rPr lang="en-US" b="1" dirty="0"/>
              <a:t>False Light</a:t>
            </a:r>
          </a:p>
          <a:p>
            <a:r>
              <a:rPr lang="en-US" b="1" dirty="0"/>
              <a:t>Public Disclosure Of Private Facts</a:t>
            </a:r>
          </a:p>
        </p:txBody>
      </p:sp>
    </p:spTree>
    <p:extLst>
      <p:ext uri="{BB962C8B-B14F-4D97-AF65-F5344CB8AC3E}">
        <p14:creationId xmlns:p14="http://schemas.microsoft.com/office/powerpoint/2010/main" val="1481058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INTENTIONAL TORTS</a:t>
            </a:r>
            <a:br>
              <a:rPr lang="en-US" b="1" dirty="0"/>
            </a:br>
            <a:r>
              <a:rPr lang="en-US" sz="3600" b="1" dirty="0"/>
              <a:t>INVASION OF PRIVACY</a:t>
            </a:r>
            <a:endParaRPr lang="en-US" sz="3600" dirty="0"/>
          </a:p>
        </p:txBody>
      </p:sp>
      <p:sp>
        <p:nvSpPr>
          <p:cNvPr id="3" name="Content Placeholder 2"/>
          <p:cNvSpPr>
            <a:spLocks noGrp="1"/>
          </p:cNvSpPr>
          <p:nvPr>
            <p:ph idx="1"/>
          </p:nvPr>
        </p:nvSpPr>
        <p:spPr/>
        <p:txBody>
          <a:bodyPr>
            <a:normAutofit fontScale="92500" lnSpcReduction="10000"/>
          </a:bodyPr>
          <a:lstStyle/>
          <a:p>
            <a:pPr>
              <a:lnSpc>
                <a:spcPct val="150000"/>
              </a:lnSpc>
            </a:pPr>
            <a:r>
              <a:rPr lang="en-US" b="1" dirty="0" smtClean="0"/>
              <a:t>APPROPRIATION </a:t>
            </a:r>
            <a:r>
              <a:rPr lang="en-US" b="1" dirty="0"/>
              <a:t>OF IDENTITY:  using person’s name, likeness or identifiable characteristic for commercial purpose without permission.  Also known as RIGHT OF PUBLICITY.</a:t>
            </a:r>
          </a:p>
          <a:p>
            <a:pPr marL="0" indent="0">
              <a:lnSpc>
                <a:spcPct val="150000"/>
              </a:lnSpc>
              <a:buNone/>
            </a:pPr>
            <a:r>
              <a:rPr lang="en-US" b="1" dirty="0" smtClean="0"/>
              <a:t>Ex.:  </a:t>
            </a:r>
            <a:r>
              <a:rPr lang="en-US" b="1" dirty="0"/>
              <a:t>In 2005, an advertising agency approached musician Tom Waits </a:t>
            </a:r>
            <a:r>
              <a:rPr lang="en-US" b="1" dirty="0" smtClean="0"/>
              <a:t>to do an </a:t>
            </a:r>
            <a:r>
              <a:rPr lang="en-US" b="1" dirty="0"/>
              <a:t>ad campaign for a new </a:t>
            </a:r>
            <a:r>
              <a:rPr lang="en-US" b="1" dirty="0" smtClean="0"/>
              <a:t>car. </a:t>
            </a:r>
            <a:r>
              <a:rPr lang="en-US" b="1" dirty="0"/>
              <a:t>Waits, who has a </a:t>
            </a:r>
            <a:r>
              <a:rPr lang="en-US" b="1" dirty="0" smtClean="0"/>
              <a:t>distinctive, </a:t>
            </a:r>
            <a:r>
              <a:rPr lang="en-US" b="1" dirty="0"/>
              <a:t>easily recognizable voice, declined. So the advertisers hired someone who sounds like him to do the </a:t>
            </a:r>
            <a:r>
              <a:rPr lang="en-US" b="1" dirty="0" smtClean="0"/>
              <a:t>ad. Waits sued for appropriation.</a:t>
            </a:r>
            <a:endParaRPr lang="en-US" b="1" dirty="0"/>
          </a:p>
          <a:p>
            <a:pPr marL="0" indent="0">
              <a:lnSpc>
                <a:spcPct val="150000"/>
              </a:lnSpc>
              <a:buNone/>
            </a:pPr>
            <a:endParaRPr lang="en-US" b="1" dirty="0"/>
          </a:p>
          <a:p>
            <a:endParaRPr lang="en-US" dirty="0"/>
          </a:p>
        </p:txBody>
      </p:sp>
    </p:spTree>
    <p:extLst>
      <p:ext uri="{BB962C8B-B14F-4D97-AF65-F5344CB8AC3E}">
        <p14:creationId xmlns:p14="http://schemas.microsoft.com/office/powerpoint/2010/main" val="10356438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INTENTIONAL TORTS</a:t>
            </a:r>
            <a:br>
              <a:rPr lang="en-US" b="1" dirty="0"/>
            </a:br>
            <a:r>
              <a:rPr lang="en-US" sz="3600" b="1" dirty="0"/>
              <a:t>INVASION OF PRIVACY</a:t>
            </a:r>
            <a:endParaRPr lang="en-US" sz="3600" dirty="0"/>
          </a:p>
        </p:txBody>
      </p:sp>
      <p:sp>
        <p:nvSpPr>
          <p:cNvPr id="3" name="Content Placeholder 2"/>
          <p:cNvSpPr>
            <a:spLocks noGrp="1"/>
          </p:cNvSpPr>
          <p:nvPr>
            <p:ph idx="1"/>
          </p:nvPr>
        </p:nvSpPr>
        <p:spPr/>
        <p:txBody>
          <a:bodyPr>
            <a:normAutofit/>
          </a:bodyPr>
          <a:lstStyle/>
          <a:p>
            <a:pPr>
              <a:lnSpc>
                <a:spcPct val="150000"/>
              </a:lnSpc>
            </a:pPr>
            <a:r>
              <a:rPr lang="en-US" b="1" dirty="0"/>
              <a:t>INTRUSION INTO PERSON’S AFFAIRS OR SECLUSION:  Intrusion into an area where person has reasonable expectation of </a:t>
            </a:r>
            <a:r>
              <a:rPr lang="en-US" b="1" dirty="0" smtClean="0"/>
              <a:t>privacy.</a:t>
            </a:r>
          </a:p>
          <a:p>
            <a:pPr marL="0" indent="0">
              <a:lnSpc>
                <a:spcPct val="150000"/>
              </a:lnSpc>
              <a:buNone/>
            </a:pPr>
            <a:r>
              <a:rPr lang="en-US" b="1" dirty="0" err="1" smtClean="0"/>
              <a:t>Exs</a:t>
            </a:r>
            <a:r>
              <a:rPr lang="en-US" b="1" dirty="0" smtClean="0"/>
              <a:t>.:  </a:t>
            </a:r>
            <a:r>
              <a:rPr lang="en-US" b="1" dirty="0"/>
              <a:t>invading someone’s home, searching person’s computer, eavesdrop by wiretap, compulsory blood testing, following and photographing a person.</a:t>
            </a:r>
          </a:p>
          <a:p>
            <a:pPr marL="0" indent="0">
              <a:buNone/>
            </a:pPr>
            <a:endParaRPr lang="en-US" dirty="0"/>
          </a:p>
        </p:txBody>
      </p:sp>
    </p:spTree>
    <p:extLst>
      <p:ext uri="{BB962C8B-B14F-4D97-AF65-F5344CB8AC3E}">
        <p14:creationId xmlns:p14="http://schemas.microsoft.com/office/powerpoint/2010/main" val="41448244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INTENTIONAL TORTS</a:t>
            </a:r>
            <a:br>
              <a:rPr lang="en-US" b="1" dirty="0"/>
            </a:br>
            <a:r>
              <a:rPr lang="en-US" sz="3600" b="1" dirty="0"/>
              <a:t>INVASION OF PRIVACY</a:t>
            </a:r>
            <a:endParaRPr lang="en-US" sz="3600" dirty="0"/>
          </a:p>
        </p:txBody>
      </p:sp>
      <p:sp>
        <p:nvSpPr>
          <p:cNvPr id="3" name="Content Placeholder 2"/>
          <p:cNvSpPr>
            <a:spLocks noGrp="1"/>
          </p:cNvSpPr>
          <p:nvPr>
            <p:ph idx="1"/>
          </p:nvPr>
        </p:nvSpPr>
        <p:spPr/>
        <p:txBody>
          <a:bodyPr/>
          <a:lstStyle/>
          <a:p>
            <a:pPr>
              <a:lnSpc>
                <a:spcPct val="150000"/>
              </a:lnSpc>
            </a:pPr>
            <a:r>
              <a:rPr lang="en-US" b="1" dirty="0"/>
              <a:t>FALSE LIGHT:  Publication of information that places person in a false light (may also be defamation).</a:t>
            </a:r>
          </a:p>
          <a:p>
            <a:pPr marL="0" indent="0">
              <a:lnSpc>
                <a:spcPct val="150000"/>
              </a:lnSpc>
              <a:buNone/>
            </a:pPr>
            <a:r>
              <a:rPr lang="en-US" b="1" dirty="0"/>
              <a:t>Ex.:  a 96-year-old woman sued a newspaper for printing her picture next to the headline, "World's oldest newspaper carrier quits because she's pregnant!" The woman, who was not pregnant, was awarded damages of $1.5 million for false light invasion of privacy</a:t>
            </a:r>
            <a:r>
              <a:rPr lang="en-US" b="1" dirty="0" smtClean="0"/>
              <a:t>.</a:t>
            </a:r>
            <a:endParaRPr lang="en-US" b="1" dirty="0"/>
          </a:p>
        </p:txBody>
      </p:sp>
    </p:spTree>
    <p:extLst>
      <p:ext uri="{BB962C8B-B14F-4D97-AF65-F5344CB8AC3E}">
        <p14:creationId xmlns:p14="http://schemas.microsoft.com/office/powerpoint/2010/main" val="42808330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INTENTIONAL TORTS</a:t>
            </a:r>
            <a:br>
              <a:rPr lang="en-US" b="1" dirty="0"/>
            </a:br>
            <a:r>
              <a:rPr lang="en-US" sz="3600" b="1" dirty="0"/>
              <a:t>INVASION OF PRIVACY</a:t>
            </a:r>
            <a:endParaRPr lang="en-US" sz="3600" dirty="0"/>
          </a:p>
        </p:txBody>
      </p:sp>
      <p:sp>
        <p:nvSpPr>
          <p:cNvPr id="3" name="Content Placeholder 2"/>
          <p:cNvSpPr>
            <a:spLocks noGrp="1"/>
          </p:cNvSpPr>
          <p:nvPr>
            <p:ph idx="1"/>
          </p:nvPr>
        </p:nvSpPr>
        <p:spPr/>
        <p:txBody>
          <a:bodyPr>
            <a:normAutofit lnSpcReduction="10000"/>
          </a:bodyPr>
          <a:lstStyle/>
          <a:p>
            <a:pPr marL="0" indent="0">
              <a:buNone/>
            </a:pPr>
            <a:endParaRPr lang="en-US" dirty="0"/>
          </a:p>
          <a:p>
            <a:pPr>
              <a:lnSpc>
                <a:spcPct val="150000"/>
              </a:lnSpc>
            </a:pPr>
            <a:r>
              <a:rPr lang="en-US" b="1" dirty="0" smtClean="0"/>
              <a:t>PUBLIC </a:t>
            </a:r>
            <a:r>
              <a:rPr lang="en-US" b="1" dirty="0"/>
              <a:t>DISCLOSURE OF PRIVATE FACTS:  disclosure of facts that an ordinary person would find objectionable or </a:t>
            </a:r>
            <a:r>
              <a:rPr lang="en-US" b="1" dirty="0" smtClean="0"/>
              <a:t>embarrassing.  </a:t>
            </a:r>
            <a:r>
              <a:rPr lang="en-US" b="1" dirty="0"/>
              <a:t>Actionable even if the information is true.</a:t>
            </a:r>
          </a:p>
          <a:p>
            <a:pPr>
              <a:lnSpc>
                <a:spcPct val="150000"/>
              </a:lnSpc>
            </a:pPr>
            <a:r>
              <a:rPr lang="en-US" b="1" dirty="0"/>
              <a:t> </a:t>
            </a:r>
            <a:r>
              <a:rPr lang="en-US" b="1" dirty="0" err="1" smtClean="0"/>
              <a:t>Exs</a:t>
            </a:r>
            <a:r>
              <a:rPr lang="en-US" b="1" dirty="0" smtClean="0"/>
              <a:t>.:  Social media posts of revealing </a:t>
            </a:r>
            <a:r>
              <a:rPr lang="en-US" b="1" dirty="0" err="1" smtClean="0"/>
              <a:t>fotos</a:t>
            </a:r>
            <a:r>
              <a:rPr lang="en-US" b="1" dirty="0" smtClean="0"/>
              <a:t> or medical information about a person, a </a:t>
            </a:r>
            <a:r>
              <a:rPr lang="en-US" b="1" dirty="0"/>
              <a:t>news station </a:t>
            </a:r>
            <a:r>
              <a:rPr lang="en-US" b="1" dirty="0" smtClean="0"/>
              <a:t>broadcast </a:t>
            </a:r>
            <a:r>
              <a:rPr lang="en-US" b="1" dirty="0"/>
              <a:t>video on the evening news of paramedics trying to revive a man post-heart </a:t>
            </a:r>
            <a:r>
              <a:rPr lang="en-US" b="1" dirty="0" smtClean="0"/>
              <a:t>attack.</a:t>
            </a:r>
            <a:endParaRPr lang="en-US" b="1" dirty="0"/>
          </a:p>
          <a:p>
            <a:pPr marL="0" indent="0">
              <a:buNone/>
            </a:pPr>
            <a:endParaRPr lang="en-US" dirty="0"/>
          </a:p>
        </p:txBody>
      </p:sp>
    </p:spTree>
    <p:extLst>
      <p:ext uri="{BB962C8B-B14F-4D97-AF65-F5344CB8AC3E}">
        <p14:creationId xmlns:p14="http://schemas.microsoft.com/office/powerpoint/2010/main" val="35380102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t/>
            </a:r>
            <a:br>
              <a:rPr lang="en-US" b="1" dirty="0" smtClean="0"/>
            </a:br>
            <a:r>
              <a:rPr lang="en-US" b="1" dirty="0" smtClean="0"/>
              <a:t>INTENTIONAL TORTS</a:t>
            </a:r>
            <a:br>
              <a:rPr lang="en-US" b="1" dirty="0" smtClean="0"/>
            </a:br>
            <a:r>
              <a:rPr lang="en-US" sz="4000" b="1" dirty="0"/>
              <a:t>FRAUDULENT MISREPRESENTATION</a:t>
            </a:r>
            <a:r>
              <a:rPr lang="en-US" sz="4000" dirty="0"/>
              <a:t/>
            </a:r>
            <a:br>
              <a:rPr lang="en-US" sz="4000" dirty="0"/>
            </a:br>
            <a:endParaRPr lang="en-US" sz="4000" b="1" dirty="0"/>
          </a:p>
        </p:txBody>
      </p:sp>
      <p:sp>
        <p:nvSpPr>
          <p:cNvPr id="3" name="Content Placeholder 2"/>
          <p:cNvSpPr>
            <a:spLocks noGrp="1"/>
          </p:cNvSpPr>
          <p:nvPr>
            <p:ph idx="1"/>
          </p:nvPr>
        </p:nvSpPr>
        <p:spPr/>
        <p:txBody>
          <a:bodyPr>
            <a:normAutofit/>
          </a:bodyPr>
          <a:lstStyle/>
          <a:p>
            <a:r>
              <a:rPr lang="en-US" b="1" dirty="0" smtClean="0"/>
              <a:t>Misrepresentation </a:t>
            </a:r>
            <a:r>
              <a:rPr lang="en-US" b="1" dirty="0"/>
              <a:t>of a material fact knowing it is false or with reckless disregard for the truth.</a:t>
            </a:r>
          </a:p>
          <a:p>
            <a:pPr marL="0" indent="0">
              <a:buNone/>
            </a:pPr>
            <a:r>
              <a:rPr lang="en-US" b="1" dirty="0" smtClean="0"/>
              <a:t>   </a:t>
            </a:r>
            <a:r>
              <a:rPr lang="en-US" b="1" u="sng" dirty="0" smtClean="0"/>
              <a:t>Material fact</a:t>
            </a:r>
            <a:r>
              <a:rPr lang="en-US" b="1" dirty="0" smtClean="0"/>
              <a:t>: More </a:t>
            </a:r>
            <a:r>
              <a:rPr lang="en-US" b="1" dirty="0"/>
              <a:t>than mere puffery or seller’s talk which is </a:t>
            </a:r>
            <a:r>
              <a:rPr lang="en-US" b="1" dirty="0" smtClean="0"/>
              <a:t>	presentation </a:t>
            </a:r>
            <a:r>
              <a:rPr lang="en-US" b="1" dirty="0"/>
              <a:t>of a subjective view, must be a factual </a:t>
            </a:r>
            <a:r>
              <a:rPr lang="en-US" b="1" dirty="0" smtClean="0"/>
              <a:t>	representation </a:t>
            </a:r>
            <a:r>
              <a:rPr lang="en-US" b="1" dirty="0"/>
              <a:t>known to be false</a:t>
            </a:r>
            <a:r>
              <a:rPr lang="en-US" b="1" dirty="0" smtClean="0"/>
              <a:t>.</a:t>
            </a:r>
          </a:p>
          <a:p>
            <a:r>
              <a:rPr lang="en-US" b="1" dirty="0"/>
              <a:t>Intent to induce reliance on the misrepresentation</a:t>
            </a:r>
            <a:r>
              <a:rPr lang="en-US" b="1" dirty="0" smtClean="0"/>
              <a:t>.</a:t>
            </a:r>
            <a:endParaRPr lang="en-US" b="1" dirty="0"/>
          </a:p>
          <a:p>
            <a:r>
              <a:rPr lang="en-US" b="1" dirty="0" smtClean="0"/>
              <a:t>Justifiable</a:t>
            </a:r>
            <a:r>
              <a:rPr lang="en-US" b="1" dirty="0"/>
              <a:t> r</a:t>
            </a:r>
            <a:r>
              <a:rPr lang="en-US" b="1" dirty="0" smtClean="0"/>
              <a:t>eliance by </a:t>
            </a:r>
            <a:r>
              <a:rPr lang="en-US" b="1" dirty="0"/>
              <a:t>the deceived party.</a:t>
            </a:r>
          </a:p>
          <a:p>
            <a:r>
              <a:rPr lang="en-US" b="1" dirty="0" smtClean="0"/>
              <a:t>Actual </a:t>
            </a:r>
            <a:r>
              <a:rPr lang="en-US" b="1" dirty="0"/>
              <a:t>damages.</a:t>
            </a:r>
          </a:p>
          <a:p>
            <a:pPr marL="0" indent="0">
              <a:buNone/>
            </a:pPr>
            <a:endParaRPr lang="en-US" dirty="0"/>
          </a:p>
        </p:txBody>
      </p:sp>
    </p:spTree>
    <p:extLst>
      <p:ext uri="{BB962C8B-B14F-4D97-AF65-F5344CB8AC3E}">
        <p14:creationId xmlns:p14="http://schemas.microsoft.com/office/powerpoint/2010/main" val="26796369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INTENTIONAL TORTS</a:t>
            </a:r>
            <a:br>
              <a:rPr lang="en-US" b="1" dirty="0" smtClean="0"/>
            </a:br>
            <a:r>
              <a:rPr lang="en-US" sz="3600" b="1" dirty="0" smtClean="0"/>
              <a:t>TRESPASS TO LAND</a:t>
            </a:r>
            <a:endParaRPr lang="en-US" sz="3600" b="1" dirty="0"/>
          </a:p>
        </p:txBody>
      </p:sp>
      <p:sp>
        <p:nvSpPr>
          <p:cNvPr id="3" name="Content Placeholder 2"/>
          <p:cNvSpPr>
            <a:spLocks noGrp="1"/>
          </p:cNvSpPr>
          <p:nvPr>
            <p:ph idx="1"/>
          </p:nvPr>
        </p:nvSpPr>
        <p:spPr/>
        <p:txBody>
          <a:bodyPr>
            <a:normAutofit/>
          </a:bodyPr>
          <a:lstStyle/>
          <a:p>
            <a:pPr marL="0" indent="0">
              <a:buNone/>
            </a:pPr>
            <a:r>
              <a:rPr lang="en-US" b="1" dirty="0" smtClean="0"/>
              <a:t>Unlawful entry or presence on real property</a:t>
            </a:r>
            <a:r>
              <a:rPr lang="en-US" b="1" dirty="0" smtClean="0"/>
              <a:t>.</a:t>
            </a:r>
          </a:p>
          <a:p>
            <a:pPr marL="0" indent="0">
              <a:buNone/>
            </a:pPr>
            <a:endParaRPr lang="en-US" b="1" dirty="0" smtClean="0"/>
          </a:p>
          <a:p>
            <a:r>
              <a:rPr lang="en-US" b="1" dirty="0" smtClean="0"/>
              <a:t>Intent: </a:t>
            </a:r>
            <a:r>
              <a:rPr lang="en-US" b="1" dirty="0"/>
              <a:t>To enter the </a:t>
            </a:r>
            <a:r>
              <a:rPr lang="en-US" b="1" dirty="0" smtClean="0"/>
              <a:t>property </a:t>
            </a:r>
            <a:r>
              <a:rPr lang="en-US" b="1" dirty="0"/>
              <a:t>of another person without permission or to remain on real property after permission has been withdrawn.  </a:t>
            </a:r>
            <a:endParaRPr lang="en-US" b="1" dirty="0" smtClean="0"/>
          </a:p>
          <a:p>
            <a:r>
              <a:rPr lang="en-US" b="1" dirty="0" smtClean="0"/>
              <a:t>Intent </a:t>
            </a:r>
            <a:r>
              <a:rPr lang="en-US" b="1" dirty="0"/>
              <a:t>to trespass is not required.</a:t>
            </a:r>
          </a:p>
          <a:p>
            <a:r>
              <a:rPr lang="en-US" b="1" dirty="0" smtClean="0"/>
              <a:t>Method</a:t>
            </a:r>
            <a:r>
              <a:rPr lang="en-US" b="1" dirty="0"/>
              <a:t>: </a:t>
            </a:r>
            <a:r>
              <a:rPr lang="en-US" b="1" dirty="0" smtClean="0"/>
              <a:t>personally entering/remaining, </a:t>
            </a:r>
            <a:r>
              <a:rPr lang="en-US" b="1" dirty="0"/>
              <a:t>or by use of 3d person or thing </a:t>
            </a:r>
            <a:r>
              <a:rPr lang="en-US" b="1" dirty="0" smtClean="0"/>
              <a:t>or </a:t>
            </a:r>
            <a:r>
              <a:rPr lang="en-US" b="1" dirty="0"/>
              <a:t>by seismic vibrations, blasting, etc</a:t>
            </a:r>
            <a:r>
              <a:rPr lang="en-US" b="1" dirty="0" smtClean="0"/>
              <a:t>.</a:t>
            </a:r>
            <a:endParaRPr lang="en-US" b="1" dirty="0"/>
          </a:p>
          <a:p>
            <a:pPr marL="0" indent="0">
              <a:buNone/>
            </a:pPr>
            <a:r>
              <a:rPr lang="en-US" dirty="0" smtClean="0"/>
              <a:t>…</a:t>
            </a:r>
            <a:endParaRPr lang="en-US" dirty="0"/>
          </a:p>
        </p:txBody>
      </p:sp>
    </p:spTree>
    <p:extLst>
      <p:ext uri="{BB962C8B-B14F-4D97-AF65-F5344CB8AC3E}">
        <p14:creationId xmlns:p14="http://schemas.microsoft.com/office/powerpoint/2010/main" val="25422794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INTENTIONAL TORTS</a:t>
            </a:r>
            <a:br>
              <a:rPr lang="en-US" b="1" dirty="0"/>
            </a:br>
            <a:r>
              <a:rPr lang="en-US" sz="3600" b="1" dirty="0"/>
              <a:t>TRESPASS TO LAND</a:t>
            </a:r>
            <a:endParaRPr lang="en-US" dirty="0"/>
          </a:p>
        </p:txBody>
      </p:sp>
      <p:sp>
        <p:nvSpPr>
          <p:cNvPr id="3" name="Content Placeholder 2"/>
          <p:cNvSpPr>
            <a:spLocks noGrp="1"/>
          </p:cNvSpPr>
          <p:nvPr>
            <p:ph idx="1"/>
          </p:nvPr>
        </p:nvSpPr>
        <p:spPr/>
        <p:txBody>
          <a:bodyPr/>
          <a:lstStyle/>
          <a:p>
            <a:r>
              <a:rPr lang="en-US" b="1" dirty="0"/>
              <a:t>Result: Unconsented entry onto or above or below surface of land, owned, leased, possessed, controlled by another (or remaining on same after permission withdrawn). </a:t>
            </a:r>
          </a:p>
          <a:p>
            <a:r>
              <a:rPr lang="en-US" b="1" dirty="0"/>
              <a:t>Actual harm is not required.   </a:t>
            </a:r>
            <a:endParaRPr lang="en-US" sz="1600" b="1" dirty="0"/>
          </a:p>
          <a:p>
            <a:r>
              <a:rPr lang="en-US" b="1" dirty="0" smtClean="0"/>
              <a:t>Defenses: </a:t>
            </a:r>
            <a:r>
              <a:rPr lang="en-US" b="1" dirty="0"/>
              <a:t>entering property to assist someone in danger; entering with permission (a </a:t>
            </a:r>
            <a:r>
              <a:rPr lang="en-US" b="1" dirty="0" smtClean="0"/>
              <a:t>business customer, social guest, meter reader, police officer – an </a:t>
            </a:r>
            <a:r>
              <a:rPr lang="en-US" b="1" smtClean="0"/>
              <a:t>invitee or licensee) </a:t>
            </a:r>
            <a:r>
              <a:rPr lang="en-US" b="1" dirty="0" smtClean="0"/>
              <a:t>until the permission is withdrawn.</a:t>
            </a:r>
            <a:endParaRPr lang="en-US" b="1" dirty="0"/>
          </a:p>
          <a:p>
            <a:endParaRPr lang="en-US" b="1" dirty="0"/>
          </a:p>
        </p:txBody>
      </p:sp>
    </p:spTree>
    <p:extLst>
      <p:ext uri="{BB962C8B-B14F-4D97-AF65-F5344CB8AC3E}">
        <p14:creationId xmlns:p14="http://schemas.microsoft.com/office/powerpoint/2010/main" val="19313842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TRESPASS TO LAND EXAMPLES</a:t>
            </a:r>
            <a:endParaRPr lang="en-US" b="1" dirty="0"/>
          </a:p>
        </p:txBody>
      </p:sp>
      <p:sp>
        <p:nvSpPr>
          <p:cNvPr id="3" name="Content Placeholder 2"/>
          <p:cNvSpPr>
            <a:spLocks noGrp="1"/>
          </p:cNvSpPr>
          <p:nvPr>
            <p:ph idx="1"/>
          </p:nvPr>
        </p:nvSpPr>
        <p:spPr/>
        <p:txBody>
          <a:bodyPr>
            <a:normAutofit fontScale="92500" lnSpcReduction="20000"/>
          </a:bodyPr>
          <a:lstStyle/>
          <a:p>
            <a:pPr marL="0" indent="0">
              <a:lnSpc>
                <a:spcPct val="150000"/>
              </a:lnSpc>
              <a:buNone/>
            </a:pPr>
            <a:r>
              <a:rPr lang="en-US" b="1" dirty="0"/>
              <a:t>1.  </a:t>
            </a:r>
            <a:r>
              <a:rPr lang="en-US" b="1" dirty="0" smtClean="0"/>
              <a:t>C </a:t>
            </a:r>
            <a:r>
              <a:rPr lang="en-US" b="1" dirty="0"/>
              <a:t>visits </a:t>
            </a:r>
            <a:r>
              <a:rPr lang="en-US" b="1" dirty="0" smtClean="0"/>
              <a:t>property </a:t>
            </a:r>
            <a:r>
              <a:rPr lang="en-US" b="1" dirty="0"/>
              <a:t>he believes is owned by his friend, B.  However, B sold the property to </a:t>
            </a:r>
            <a:r>
              <a:rPr lang="en-US" b="1" dirty="0" smtClean="0"/>
              <a:t>A </a:t>
            </a:r>
            <a:r>
              <a:rPr lang="en-US" b="1" dirty="0"/>
              <a:t>two weeks ago.  When </a:t>
            </a:r>
            <a:r>
              <a:rPr lang="en-US" b="1" dirty="0" smtClean="0"/>
              <a:t>C </a:t>
            </a:r>
            <a:r>
              <a:rPr lang="en-US" b="1" dirty="0"/>
              <a:t>enters the property and walks to the front door, he is trespassing since he had the intent to enter the property (intent to trespass not required.).</a:t>
            </a:r>
          </a:p>
          <a:p>
            <a:pPr marL="0" indent="0">
              <a:lnSpc>
                <a:spcPct val="150000"/>
              </a:lnSpc>
              <a:buNone/>
            </a:pPr>
            <a:r>
              <a:rPr lang="en-US" b="1" dirty="0"/>
              <a:t>2.  Able invites Baker to a party at his house. During the party, Baker sneaks into Able’s bedroom and leaves a recording device under Able’s bed. Baker has trespassed by entering an area to which he was not given permission to enter (also invasion of privacy).</a:t>
            </a:r>
          </a:p>
          <a:p>
            <a:pPr marL="0" indent="0">
              <a:buNone/>
            </a:pPr>
            <a:endParaRPr lang="en-US" dirty="0"/>
          </a:p>
        </p:txBody>
      </p:sp>
    </p:spTree>
    <p:extLst>
      <p:ext uri="{BB962C8B-B14F-4D97-AF65-F5344CB8AC3E}">
        <p14:creationId xmlns:p14="http://schemas.microsoft.com/office/powerpoint/2010/main" val="30229693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TRESPASS TO LAND EXAMPLES</a:t>
            </a:r>
            <a:endParaRPr lang="en-US" dirty="0"/>
          </a:p>
        </p:txBody>
      </p:sp>
      <p:sp>
        <p:nvSpPr>
          <p:cNvPr id="3" name="Content Placeholder 2"/>
          <p:cNvSpPr>
            <a:spLocks noGrp="1"/>
          </p:cNvSpPr>
          <p:nvPr>
            <p:ph idx="1"/>
          </p:nvPr>
        </p:nvSpPr>
        <p:spPr/>
        <p:txBody>
          <a:bodyPr/>
          <a:lstStyle/>
          <a:p>
            <a:pPr marL="0" indent="0">
              <a:buNone/>
            </a:pPr>
            <a:r>
              <a:rPr lang="en-US" b="1" dirty="0" smtClean="0"/>
              <a:t>3.  A flies a quadcopter over B’s backyard (20/100/500 feet above the ground).</a:t>
            </a:r>
          </a:p>
          <a:p>
            <a:pPr marL="0" indent="0">
              <a:buNone/>
            </a:pPr>
            <a:endParaRPr lang="en-US" b="1" dirty="0" smtClean="0"/>
          </a:p>
          <a:p>
            <a:pPr marL="0" indent="0">
              <a:buNone/>
            </a:pPr>
            <a:r>
              <a:rPr lang="en-US" b="1" dirty="0" smtClean="0"/>
              <a:t>4.  3 hours after a Dodger weekend day game has ended A, a customer, remains in the stadium.</a:t>
            </a:r>
          </a:p>
          <a:p>
            <a:pPr marL="0" indent="0">
              <a:buNone/>
            </a:pPr>
            <a:endParaRPr lang="en-US" b="1" dirty="0" smtClean="0"/>
          </a:p>
          <a:p>
            <a:pPr marL="0" indent="0">
              <a:buNone/>
            </a:pPr>
            <a:r>
              <a:rPr lang="en-US" b="1" dirty="0" smtClean="0"/>
              <a:t>5.  While walking along the sidewalk A is surprised by a skate boarder and reacts by stepping onto B’s front lawn.</a:t>
            </a:r>
            <a:endParaRPr lang="en-US" b="1" dirty="0"/>
          </a:p>
        </p:txBody>
      </p:sp>
    </p:spTree>
    <p:extLst>
      <p:ext uri="{BB962C8B-B14F-4D97-AF65-F5344CB8AC3E}">
        <p14:creationId xmlns:p14="http://schemas.microsoft.com/office/powerpoint/2010/main" val="30638454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INTENTIONAL TORTS</a:t>
            </a:r>
            <a:r>
              <a:rPr lang="en-US" b="1" dirty="0"/>
              <a:t/>
            </a:r>
            <a:br>
              <a:rPr lang="en-US" b="1" dirty="0"/>
            </a:br>
            <a:r>
              <a:rPr lang="en-US" sz="3600" b="1" dirty="0" smtClean="0"/>
              <a:t>PERSONAL PROPERTY</a:t>
            </a:r>
            <a:endParaRPr lang="en-US" b="1" dirty="0"/>
          </a:p>
        </p:txBody>
      </p:sp>
      <p:sp>
        <p:nvSpPr>
          <p:cNvPr id="3" name="Content Placeholder 2"/>
          <p:cNvSpPr>
            <a:spLocks noGrp="1"/>
          </p:cNvSpPr>
          <p:nvPr>
            <p:ph idx="1"/>
          </p:nvPr>
        </p:nvSpPr>
        <p:spPr/>
        <p:txBody>
          <a:bodyPr>
            <a:normAutofit fontScale="92500" lnSpcReduction="10000"/>
          </a:bodyPr>
          <a:lstStyle/>
          <a:p>
            <a:pPr>
              <a:lnSpc>
                <a:spcPct val="150000"/>
              </a:lnSpc>
            </a:pPr>
            <a:r>
              <a:rPr lang="en-US" b="1" dirty="0" smtClean="0"/>
              <a:t>INTERFERENCE WITH THE PERSONAL PROPERTY of </a:t>
            </a:r>
            <a:r>
              <a:rPr lang="en-US" b="1" dirty="0"/>
              <a:t>another person by using it without permission or by damaging </a:t>
            </a:r>
            <a:r>
              <a:rPr lang="en-US" b="1" dirty="0" smtClean="0"/>
              <a:t>it.</a:t>
            </a:r>
          </a:p>
          <a:p>
            <a:pPr>
              <a:lnSpc>
                <a:spcPct val="150000"/>
              </a:lnSpc>
            </a:pPr>
            <a:r>
              <a:rPr lang="en-US" b="1" dirty="0" smtClean="0"/>
              <a:t>CONVERSION: </a:t>
            </a:r>
            <a:r>
              <a:rPr lang="en-US" b="1" u="sng" dirty="0" smtClean="0"/>
              <a:t>substantial</a:t>
            </a:r>
            <a:r>
              <a:rPr lang="en-US" b="1" dirty="0" smtClean="0"/>
              <a:t> interference </a:t>
            </a:r>
            <a:r>
              <a:rPr lang="en-US" b="1" dirty="0"/>
              <a:t>with the personal property of another </a:t>
            </a:r>
            <a:r>
              <a:rPr lang="en-US" b="1" dirty="0" smtClean="0"/>
              <a:t>person, either in the duration of interference or the amount of damage. </a:t>
            </a:r>
          </a:p>
          <a:p>
            <a:pPr>
              <a:lnSpc>
                <a:spcPct val="150000"/>
              </a:lnSpc>
            </a:pPr>
            <a:r>
              <a:rPr lang="en-US" b="1" dirty="0" smtClean="0"/>
              <a:t>Either tort is committed when the tortfeasor interferes with the property of another person.  Intent to trespass is not required.</a:t>
            </a:r>
          </a:p>
          <a:p>
            <a:pPr>
              <a:lnSpc>
                <a:spcPct val="150000"/>
              </a:lnSpc>
            </a:pPr>
            <a:endParaRPr lang="en-US" dirty="0" smtClean="0"/>
          </a:p>
          <a:p>
            <a:pPr marL="0" indent="0">
              <a:buNone/>
            </a:pPr>
            <a:endParaRPr lang="en-US" sz="1700" dirty="0"/>
          </a:p>
        </p:txBody>
      </p:sp>
    </p:spTree>
    <p:extLst>
      <p:ext uri="{BB962C8B-B14F-4D97-AF65-F5344CB8AC3E}">
        <p14:creationId xmlns:p14="http://schemas.microsoft.com/office/powerpoint/2010/main" val="22457980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PERSONAL PROPERTY EXAMPLES</a:t>
            </a:r>
            <a:endParaRPr lang="en-US" b="1" dirty="0"/>
          </a:p>
        </p:txBody>
      </p:sp>
      <p:sp>
        <p:nvSpPr>
          <p:cNvPr id="3" name="Content Placeholder 2"/>
          <p:cNvSpPr>
            <a:spLocks noGrp="1"/>
          </p:cNvSpPr>
          <p:nvPr>
            <p:ph idx="1"/>
          </p:nvPr>
        </p:nvSpPr>
        <p:spPr/>
        <p:txBody>
          <a:bodyPr>
            <a:normAutofit/>
          </a:bodyPr>
          <a:lstStyle/>
          <a:p>
            <a:pPr marL="0" indent="0">
              <a:lnSpc>
                <a:spcPct val="150000"/>
              </a:lnSpc>
              <a:buNone/>
            </a:pPr>
            <a:r>
              <a:rPr lang="en-US" b="1" dirty="0" smtClean="0"/>
              <a:t>1.  Def </a:t>
            </a:r>
            <a:r>
              <a:rPr lang="en-US" b="1" dirty="0"/>
              <a:t>takes a motorcycle, parked in front of a diner, and drives it a couple of miles away to visit a </a:t>
            </a:r>
            <a:r>
              <a:rPr lang="en-US" b="1" dirty="0" smtClean="0"/>
              <a:t>friend, </a:t>
            </a:r>
            <a:r>
              <a:rPr lang="en-US" b="1" dirty="0"/>
              <a:t>returning it </a:t>
            </a:r>
            <a:r>
              <a:rPr lang="en-US" b="1" dirty="0" smtClean="0"/>
              <a:t>30 minutes </a:t>
            </a:r>
            <a:r>
              <a:rPr lang="en-US" b="1" dirty="0"/>
              <a:t>later. </a:t>
            </a:r>
            <a:endParaRPr lang="en-US" b="1" dirty="0" smtClean="0"/>
          </a:p>
          <a:p>
            <a:pPr marL="0" indent="0">
              <a:lnSpc>
                <a:spcPct val="150000"/>
              </a:lnSpc>
              <a:buNone/>
            </a:pPr>
            <a:r>
              <a:rPr lang="en-US" b="1" dirty="0" smtClean="0"/>
              <a:t>2.  Def takes the motorcycle, drives 300 miles, collides with a cow and does substantial damage to the bike.</a:t>
            </a:r>
            <a:endParaRPr lang="en-US" b="1" dirty="0"/>
          </a:p>
        </p:txBody>
      </p:sp>
    </p:spTree>
    <p:extLst>
      <p:ext uri="{BB962C8B-B14F-4D97-AF65-F5344CB8AC3E}">
        <p14:creationId xmlns:p14="http://schemas.microsoft.com/office/powerpoint/2010/main" val="29779274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INTENTIONAL TORTS </a:t>
            </a:r>
            <a:r>
              <a:rPr lang="en-US" b="1" dirty="0"/>
              <a:t/>
            </a:r>
            <a:br>
              <a:rPr lang="en-US" b="1" dirty="0"/>
            </a:br>
            <a:r>
              <a:rPr lang="en-US" sz="3600" b="1" dirty="0" smtClean="0"/>
              <a:t>INTERFERENCE WITH CONTRACT</a:t>
            </a:r>
            <a:endParaRPr lang="en-US" b="1" dirty="0"/>
          </a:p>
        </p:txBody>
      </p:sp>
      <p:sp>
        <p:nvSpPr>
          <p:cNvPr id="3" name="Content Placeholder 2"/>
          <p:cNvSpPr>
            <a:spLocks noGrp="1"/>
          </p:cNvSpPr>
          <p:nvPr>
            <p:ph idx="1"/>
          </p:nvPr>
        </p:nvSpPr>
        <p:spPr/>
        <p:txBody>
          <a:bodyPr>
            <a:normAutofit/>
          </a:bodyPr>
          <a:lstStyle/>
          <a:p>
            <a:r>
              <a:rPr lang="en-US" b="1" dirty="0" smtClean="0"/>
              <a:t>Valid contract between 2 parties (A and B).</a:t>
            </a:r>
          </a:p>
          <a:p>
            <a:r>
              <a:rPr lang="en-US" b="1" dirty="0" smtClean="0"/>
              <a:t>3d party (C) is aware of the contract.</a:t>
            </a:r>
          </a:p>
          <a:p>
            <a:r>
              <a:rPr lang="en-US" b="1" dirty="0" smtClean="0"/>
              <a:t>3d party induces one of the parties to breach the contract.</a:t>
            </a:r>
          </a:p>
          <a:p>
            <a:pPr marL="0" indent="0">
              <a:lnSpc>
                <a:spcPct val="150000"/>
              </a:lnSpc>
              <a:buNone/>
            </a:pPr>
            <a:r>
              <a:rPr lang="en-US" b="1" dirty="0" smtClean="0"/>
              <a:t>Ex.: C, aware that A is employed as a programmer for B, persuades A to breach the contract with B and come to work for C’s  company. </a:t>
            </a:r>
          </a:p>
        </p:txBody>
      </p:sp>
    </p:spTree>
    <p:extLst>
      <p:ext uri="{BB962C8B-B14F-4D97-AF65-F5344CB8AC3E}">
        <p14:creationId xmlns:p14="http://schemas.microsoft.com/office/powerpoint/2010/main" val="39421549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INTENTIONAL TORTS </a:t>
            </a:r>
            <a:br>
              <a:rPr lang="en-US" b="1" dirty="0"/>
            </a:br>
            <a:r>
              <a:rPr lang="en-US" sz="3600" b="1" dirty="0"/>
              <a:t>INTERFERENCE </a:t>
            </a:r>
            <a:r>
              <a:rPr lang="en-US" sz="3600" b="1" dirty="0" smtClean="0"/>
              <a:t>WITH BUSINESS RELATIONSHIP</a:t>
            </a:r>
            <a:endParaRPr lang="en-US" b="1" dirty="0"/>
          </a:p>
        </p:txBody>
      </p:sp>
      <p:sp>
        <p:nvSpPr>
          <p:cNvPr id="3" name="Content Placeholder 2"/>
          <p:cNvSpPr>
            <a:spLocks noGrp="1"/>
          </p:cNvSpPr>
          <p:nvPr>
            <p:ph idx="1"/>
          </p:nvPr>
        </p:nvSpPr>
        <p:spPr/>
        <p:txBody>
          <a:bodyPr>
            <a:normAutofit/>
          </a:bodyPr>
          <a:lstStyle/>
          <a:p>
            <a:r>
              <a:rPr lang="en-US" b="1" dirty="0" smtClean="0"/>
              <a:t>There is an existing business relationship between 2 parties or a prospective relationship.</a:t>
            </a:r>
          </a:p>
          <a:p>
            <a:r>
              <a:rPr lang="en-US" b="1" dirty="0" smtClean="0"/>
              <a:t>The 3d party is aware of </a:t>
            </a:r>
            <a:r>
              <a:rPr lang="en-US" b="1" dirty="0"/>
              <a:t>the </a:t>
            </a:r>
            <a:r>
              <a:rPr lang="en-US" b="1" dirty="0" smtClean="0"/>
              <a:t>relationship.</a:t>
            </a:r>
            <a:r>
              <a:rPr lang="en-US" b="1" dirty="0"/>
              <a:t> </a:t>
            </a:r>
          </a:p>
          <a:p>
            <a:r>
              <a:rPr lang="en-US" b="1" dirty="0"/>
              <a:t>The defendant </a:t>
            </a:r>
            <a:r>
              <a:rPr lang="en-US" b="1" dirty="0" smtClean="0"/>
              <a:t>engages in unfair trade practices to intentionally </a:t>
            </a:r>
            <a:r>
              <a:rPr lang="en-US" b="1" dirty="0"/>
              <a:t>disrupt the </a:t>
            </a:r>
            <a:r>
              <a:rPr lang="en-US" b="1" dirty="0" smtClean="0"/>
              <a:t>relationship.</a:t>
            </a:r>
            <a:endParaRPr lang="en-US" b="1" dirty="0"/>
          </a:p>
          <a:p>
            <a:r>
              <a:rPr lang="en-US" b="1" dirty="0"/>
              <a:t>As a </a:t>
            </a:r>
            <a:r>
              <a:rPr lang="en-US" b="1" dirty="0" smtClean="0"/>
              <a:t>result, </a:t>
            </a:r>
            <a:r>
              <a:rPr lang="en-US" b="1" dirty="0"/>
              <a:t>the relationship </a:t>
            </a:r>
            <a:r>
              <a:rPr lang="en-US" b="1" dirty="0" smtClean="0"/>
              <a:t>is.</a:t>
            </a:r>
            <a:endParaRPr lang="en-US" b="1" dirty="0"/>
          </a:p>
          <a:p>
            <a:r>
              <a:rPr lang="en-US" b="1" dirty="0" smtClean="0"/>
              <a:t>The </a:t>
            </a:r>
            <a:r>
              <a:rPr lang="en-US" b="1" dirty="0"/>
              <a:t>plaintiff suffered economic harm</a:t>
            </a:r>
            <a:r>
              <a:rPr lang="en-US" b="1" dirty="0" smtClean="0"/>
              <a:t>.</a:t>
            </a:r>
            <a:endParaRPr lang="en-US" b="1" dirty="0"/>
          </a:p>
          <a:p>
            <a:pPr marL="0" indent="0">
              <a:buNone/>
            </a:pPr>
            <a:r>
              <a:rPr lang="en-US" b="1" dirty="0" err="1" smtClean="0"/>
              <a:t>Exs</a:t>
            </a:r>
            <a:r>
              <a:rPr lang="en-US" b="1" dirty="0" smtClean="0"/>
              <a:t>.:  Defamatory or fraudulent statements about a business/person, baseless (meritless) litigation. </a:t>
            </a:r>
            <a:endParaRPr lang="en-US" b="1" dirty="0"/>
          </a:p>
        </p:txBody>
      </p:sp>
    </p:spTree>
    <p:extLst>
      <p:ext uri="{BB962C8B-B14F-4D97-AF65-F5344CB8AC3E}">
        <p14:creationId xmlns:p14="http://schemas.microsoft.com/office/powerpoint/2010/main" val="37961313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INTENTIONAL TORTS</a:t>
            </a:r>
            <a:br>
              <a:rPr lang="en-US" b="1" dirty="0" smtClean="0"/>
            </a:br>
            <a:r>
              <a:rPr lang="en-US" sz="3600" b="1" dirty="0" smtClean="0"/>
              <a:t>DISPARAGEMENT</a:t>
            </a:r>
            <a:endParaRPr lang="en-US" sz="3600" b="1" dirty="0"/>
          </a:p>
        </p:txBody>
      </p:sp>
      <p:sp>
        <p:nvSpPr>
          <p:cNvPr id="3" name="Content Placeholder 2"/>
          <p:cNvSpPr>
            <a:spLocks noGrp="1"/>
          </p:cNvSpPr>
          <p:nvPr>
            <p:ph idx="1"/>
          </p:nvPr>
        </p:nvSpPr>
        <p:spPr/>
        <p:txBody>
          <a:bodyPr/>
          <a:lstStyle/>
          <a:p>
            <a:pPr marL="0" indent="0">
              <a:buNone/>
            </a:pPr>
            <a:r>
              <a:rPr lang="en-US" b="1" dirty="0"/>
              <a:t>Economically injurious falsehoods made about </a:t>
            </a:r>
            <a:r>
              <a:rPr lang="en-US" b="1" dirty="0" smtClean="0"/>
              <a:t>property </a:t>
            </a:r>
            <a:r>
              <a:rPr lang="en-US" b="1" dirty="0"/>
              <a:t>or product</a:t>
            </a:r>
            <a:r>
              <a:rPr lang="en-US" b="1" dirty="0" smtClean="0"/>
              <a:t>.</a:t>
            </a:r>
          </a:p>
          <a:p>
            <a:r>
              <a:rPr lang="en-US" b="1" dirty="0"/>
              <a:t>SLANDER OF QUALITY/TRADE LIBEL:  </a:t>
            </a:r>
            <a:r>
              <a:rPr lang="en-US" b="1" dirty="0" smtClean="0"/>
              <a:t>false </a:t>
            </a:r>
            <a:r>
              <a:rPr lang="en-US" b="1" dirty="0"/>
              <a:t>statement published to others </a:t>
            </a:r>
            <a:r>
              <a:rPr lang="en-US" b="1" dirty="0" smtClean="0"/>
              <a:t>that criticizes</a:t>
            </a:r>
            <a:r>
              <a:rPr lang="en-US" b="1" dirty="0"/>
              <a:t>, ridicules, mocks) </a:t>
            </a:r>
            <a:r>
              <a:rPr lang="en-US" b="1" dirty="0" smtClean="0"/>
              <a:t>the </a:t>
            </a:r>
            <a:r>
              <a:rPr lang="en-US" b="1" dirty="0"/>
              <a:t>quality of a product/property, which results in pecuniary damage to </a:t>
            </a:r>
            <a:r>
              <a:rPr lang="en-US" b="1" dirty="0" smtClean="0"/>
              <a:t>by persuading </a:t>
            </a:r>
            <a:r>
              <a:rPr lang="en-US" b="1" dirty="0"/>
              <a:t>others not to deal with the victim of the slander. </a:t>
            </a:r>
          </a:p>
          <a:p>
            <a:r>
              <a:rPr lang="en-US" b="1" dirty="0"/>
              <a:t>SLANDER OF TITLE:  A </a:t>
            </a:r>
            <a:r>
              <a:rPr lang="en-US" b="1" dirty="0" smtClean="0"/>
              <a:t>communication </a:t>
            </a:r>
            <a:r>
              <a:rPr lang="en-US" b="1" dirty="0"/>
              <a:t>that falsely denies or casts doubt on another’s legal ownership of property resulting in financial loss.  </a:t>
            </a:r>
            <a:endParaRPr lang="en-US" b="1" dirty="0" smtClean="0"/>
          </a:p>
          <a:p>
            <a:pPr marL="0" indent="0">
              <a:buNone/>
            </a:pPr>
            <a:r>
              <a:rPr lang="en-US" b="1" dirty="0" smtClean="0"/>
              <a:t>Ex.: stating that computers a competitor is selling are stolen property.</a:t>
            </a:r>
            <a:endParaRPr lang="en-US" b="1" dirty="0"/>
          </a:p>
          <a:p>
            <a:pPr marL="0" indent="0">
              <a:buNone/>
            </a:pPr>
            <a:endParaRPr lang="en-US" dirty="0"/>
          </a:p>
        </p:txBody>
      </p:sp>
    </p:spTree>
    <p:extLst>
      <p:ext uri="{BB962C8B-B14F-4D97-AF65-F5344CB8AC3E}">
        <p14:creationId xmlns:p14="http://schemas.microsoft.com/office/powerpoint/2010/main" val="7574596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t>INTENTIONAL TORTS</a:t>
            </a:r>
            <a:br>
              <a:rPr lang="en-US" b="1" dirty="0" smtClean="0"/>
            </a:br>
            <a:r>
              <a:rPr lang="en-US" sz="4000" b="1" dirty="0"/>
              <a:t>ABUSIVE OR FRIVOLOUS LITIGATION</a:t>
            </a:r>
            <a:r>
              <a:rPr lang="en-US" sz="4000" dirty="0"/>
              <a:t> </a:t>
            </a:r>
            <a:br>
              <a:rPr lang="en-US" sz="4000" dirty="0"/>
            </a:br>
            <a:endParaRPr lang="en-US" sz="4000" b="1" dirty="0"/>
          </a:p>
        </p:txBody>
      </p:sp>
      <p:sp>
        <p:nvSpPr>
          <p:cNvPr id="3" name="Content Placeholder 2"/>
          <p:cNvSpPr>
            <a:spLocks noGrp="1"/>
          </p:cNvSpPr>
          <p:nvPr>
            <p:ph idx="1"/>
          </p:nvPr>
        </p:nvSpPr>
        <p:spPr/>
        <p:txBody>
          <a:bodyPr/>
          <a:lstStyle/>
          <a:p>
            <a:pPr marL="0" indent="0">
              <a:buNone/>
            </a:pPr>
            <a:r>
              <a:rPr lang="en-US" b="1" dirty="0" smtClean="0"/>
              <a:t>Two </a:t>
            </a:r>
            <a:r>
              <a:rPr lang="en-US" b="1" dirty="0"/>
              <a:t>torts relating to meritless, abusive litigation are malicious prosecution and abuse of process.</a:t>
            </a:r>
          </a:p>
          <a:p>
            <a:r>
              <a:rPr lang="en-US" b="1" dirty="0"/>
              <a:t>MALICIOUS PROSECUTION:  initiating a lawsuit out of malice without a legitimate, legal reason and being unsuccessful in that litigation.</a:t>
            </a:r>
          </a:p>
          <a:p>
            <a:r>
              <a:rPr lang="en-US" b="1" dirty="0"/>
              <a:t>ABUSE OF PROCESS:  using legal process against someone for an improper purpose or to accomplish a purpose for which the process not designed. </a:t>
            </a:r>
            <a:r>
              <a:rPr lang="en-US" b="1" dirty="0" smtClean="0"/>
              <a:t>may </a:t>
            </a:r>
            <a:r>
              <a:rPr lang="en-US" b="1" dirty="0"/>
              <a:t>involve wrongful use of subpoena, court order to attach property or other types of formal legal process.</a:t>
            </a:r>
          </a:p>
        </p:txBody>
      </p:sp>
    </p:spTree>
    <p:extLst>
      <p:ext uri="{BB962C8B-B14F-4D97-AF65-F5344CB8AC3E}">
        <p14:creationId xmlns:p14="http://schemas.microsoft.com/office/powerpoint/2010/main" val="159119297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NEGLIGENCE</a:t>
            </a:r>
            <a:endParaRPr lang="en-US" b="1" dirty="0"/>
          </a:p>
        </p:txBody>
      </p:sp>
      <p:sp>
        <p:nvSpPr>
          <p:cNvPr id="3" name="Content Placeholder 2"/>
          <p:cNvSpPr>
            <a:spLocks noGrp="1"/>
          </p:cNvSpPr>
          <p:nvPr>
            <p:ph idx="1"/>
          </p:nvPr>
        </p:nvSpPr>
        <p:spPr/>
        <p:txBody>
          <a:bodyPr/>
          <a:lstStyle/>
          <a:p>
            <a:r>
              <a:rPr lang="en-US" b="1" dirty="0"/>
              <a:t>A negligence tort occurs when someone suffers injury because of another person or entity’s failure to act like a “reasonable person.” </a:t>
            </a:r>
            <a:endParaRPr lang="en-US" b="1" dirty="0" smtClean="0"/>
          </a:p>
          <a:p>
            <a:pPr marL="0" indent="0">
              <a:buNone/>
            </a:pPr>
            <a:r>
              <a:rPr lang="en-US" b="1" dirty="0" smtClean="0"/>
              <a:t>Elements:</a:t>
            </a:r>
          </a:p>
          <a:p>
            <a:r>
              <a:rPr lang="en-US" b="1" dirty="0" smtClean="0"/>
              <a:t>Duty</a:t>
            </a:r>
          </a:p>
          <a:p>
            <a:r>
              <a:rPr lang="en-US" b="1" dirty="0" smtClean="0"/>
              <a:t>Breach</a:t>
            </a:r>
          </a:p>
          <a:p>
            <a:r>
              <a:rPr lang="en-US" b="1" dirty="0" smtClean="0"/>
              <a:t>Causation</a:t>
            </a:r>
          </a:p>
          <a:p>
            <a:r>
              <a:rPr lang="en-US" b="1" dirty="0" smtClean="0"/>
              <a:t>Damages</a:t>
            </a:r>
            <a:endParaRPr lang="en-US" b="1" dirty="0"/>
          </a:p>
        </p:txBody>
      </p:sp>
    </p:spTree>
    <p:extLst>
      <p:ext uri="{BB962C8B-B14F-4D97-AF65-F5344CB8AC3E}">
        <p14:creationId xmlns:p14="http://schemas.microsoft.com/office/powerpoint/2010/main" val="14635145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NEGLIGENCE</a:t>
            </a:r>
            <a:br>
              <a:rPr lang="en-US" b="1" dirty="0" smtClean="0"/>
            </a:br>
            <a:r>
              <a:rPr lang="en-US" sz="3600" b="1" dirty="0" smtClean="0"/>
              <a:t>DUTY</a:t>
            </a:r>
            <a:endParaRPr lang="en-US" sz="3600" b="1" dirty="0"/>
          </a:p>
        </p:txBody>
      </p:sp>
      <p:sp>
        <p:nvSpPr>
          <p:cNvPr id="3" name="Content Placeholder 2"/>
          <p:cNvSpPr>
            <a:spLocks noGrp="1"/>
          </p:cNvSpPr>
          <p:nvPr>
            <p:ph idx="1"/>
          </p:nvPr>
        </p:nvSpPr>
        <p:spPr/>
        <p:txBody>
          <a:bodyPr>
            <a:normAutofit/>
          </a:bodyPr>
          <a:lstStyle/>
          <a:p>
            <a:r>
              <a:rPr lang="en-US" b="1" dirty="0"/>
              <a:t>Everyone has a duty to act like a “reasonable person” in everything they </a:t>
            </a:r>
            <a:r>
              <a:rPr lang="en-US" b="1" dirty="0" smtClean="0"/>
              <a:t>do.  </a:t>
            </a:r>
            <a:r>
              <a:rPr lang="en-US" b="1" dirty="0"/>
              <a:t>What is actually required in any particular situation </a:t>
            </a:r>
            <a:r>
              <a:rPr lang="en-US" b="1" dirty="0" smtClean="0"/>
              <a:t>depends </a:t>
            </a:r>
            <a:r>
              <a:rPr lang="en-US" b="1" dirty="0"/>
              <a:t>on the specific circumstances.</a:t>
            </a:r>
          </a:p>
          <a:p>
            <a:r>
              <a:rPr lang="en-US" b="1" dirty="0"/>
              <a:t>Examples:</a:t>
            </a:r>
          </a:p>
          <a:p>
            <a:pPr marL="0" indent="0">
              <a:buNone/>
            </a:pPr>
            <a:r>
              <a:rPr lang="en-US" b="1" dirty="0" smtClean="0"/>
              <a:t>a</a:t>
            </a:r>
            <a:r>
              <a:rPr lang="en-US" b="1" dirty="0"/>
              <a:t>.  D</a:t>
            </a:r>
            <a:r>
              <a:rPr lang="en-US" b="1" dirty="0" smtClean="0"/>
              <a:t>riving </a:t>
            </a:r>
            <a:r>
              <a:rPr lang="en-US" b="1" dirty="0"/>
              <a:t>down a road at noon on a clear, sunny day.</a:t>
            </a:r>
          </a:p>
          <a:p>
            <a:pPr marL="0" indent="0">
              <a:buNone/>
            </a:pPr>
            <a:r>
              <a:rPr lang="en-US" b="1" dirty="0" smtClean="0"/>
              <a:t>b</a:t>
            </a:r>
            <a:r>
              <a:rPr lang="en-US" b="1" dirty="0"/>
              <a:t>.  D</a:t>
            </a:r>
            <a:r>
              <a:rPr lang="en-US" b="1" dirty="0" smtClean="0"/>
              <a:t>riving </a:t>
            </a:r>
            <a:r>
              <a:rPr lang="en-US" b="1" dirty="0"/>
              <a:t>down the road late at night.</a:t>
            </a:r>
          </a:p>
          <a:p>
            <a:pPr marL="0" indent="0">
              <a:buNone/>
            </a:pPr>
            <a:r>
              <a:rPr lang="en-US" b="1" dirty="0" smtClean="0"/>
              <a:t>c</a:t>
            </a:r>
            <a:r>
              <a:rPr lang="en-US" b="1" dirty="0"/>
              <a:t>.  D</a:t>
            </a:r>
            <a:r>
              <a:rPr lang="en-US" b="1" dirty="0" smtClean="0"/>
              <a:t>riving </a:t>
            </a:r>
            <a:r>
              <a:rPr lang="en-US" b="1" dirty="0"/>
              <a:t>down the road late at night, it is raining and </a:t>
            </a:r>
            <a:r>
              <a:rPr lang="en-US" b="1" dirty="0" smtClean="0"/>
              <a:t>the </a:t>
            </a:r>
            <a:r>
              <a:rPr lang="en-US" b="1" dirty="0"/>
              <a:t>road is slippery</a:t>
            </a:r>
            <a:r>
              <a:rPr lang="en-US" b="1" dirty="0" smtClean="0"/>
              <a:t>.</a:t>
            </a:r>
            <a:endParaRPr lang="en-US" b="1" dirty="0"/>
          </a:p>
        </p:txBody>
      </p:sp>
    </p:spTree>
    <p:extLst>
      <p:ext uri="{BB962C8B-B14F-4D97-AF65-F5344CB8AC3E}">
        <p14:creationId xmlns:p14="http://schemas.microsoft.com/office/powerpoint/2010/main" val="29800007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NEGLIGENCE</a:t>
            </a:r>
            <a:br>
              <a:rPr lang="en-US" b="1" dirty="0" smtClean="0"/>
            </a:br>
            <a:r>
              <a:rPr lang="en-US" sz="3600" b="1" dirty="0" smtClean="0"/>
              <a:t>DUTY</a:t>
            </a:r>
            <a:endParaRPr lang="en-US" sz="3600" b="1" dirty="0"/>
          </a:p>
        </p:txBody>
      </p:sp>
      <p:sp>
        <p:nvSpPr>
          <p:cNvPr id="3" name="Content Placeholder 2"/>
          <p:cNvSpPr>
            <a:spLocks noGrp="1"/>
          </p:cNvSpPr>
          <p:nvPr>
            <p:ph idx="1"/>
          </p:nvPr>
        </p:nvSpPr>
        <p:spPr/>
        <p:txBody>
          <a:bodyPr>
            <a:normAutofit fontScale="92500" lnSpcReduction="10000"/>
          </a:bodyPr>
          <a:lstStyle/>
          <a:p>
            <a:pPr>
              <a:lnSpc>
                <a:spcPct val="150000"/>
              </a:lnSpc>
            </a:pPr>
            <a:r>
              <a:rPr lang="en-US" b="1" dirty="0" smtClean="0"/>
              <a:t>Zone </a:t>
            </a:r>
            <a:r>
              <a:rPr lang="en-US" b="1" dirty="0"/>
              <a:t>of danger:  The duty is not owed to everyone.  It is owed to anyone who may suffer some injury if the tortfeasor’s actions are not reasonable.  These are the persons who are in the zone of danger.  </a:t>
            </a:r>
            <a:endParaRPr lang="en-US" b="1" dirty="0" smtClean="0"/>
          </a:p>
          <a:p>
            <a:pPr marL="0" indent="0">
              <a:lnSpc>
                <a:spcPct val="150000"/>
              </a:lnSpc>
              <a:buNone/>
            </a:pPr>
            <a:r>
              <a:rPr lang="en-US" b="1" dirty="0" smtClean="0"/>
              <a:t>Example:  </a:t>
            </a:r>
            <a:r>
              <a:rPr lang="en-US" b="1" dirty="0"/>
              <a:t>D is carelessly driving on a residential street in Pasadena.  P is a passenger in D’s car.  Q is a bicycle rider who D is about to overtake.  R is a person on 3d floor of an apartment building on that street.  Who is in the zone of danger created by D’s negligent driving? </a:t>
            </a:r>
          </a:p>
          <a:p>
            <a:pPr marL="0" indent="0">
              <a:lnSpc>
                <a:spcPct val="150000"/>
              </a:lnSpc>
              <a:buNone/>
            </a:pPr>
            <a:endParaRPr lang="en-US" b="1" dirty="0"/>
          </a:p>
          <a:p>
            <a:endParaRPr lang="en-US" dirty="0"/>
          </a:p>
          <a:p>
            <a:endParaRPr lang="en-US" dirty="0"/>
          </a:p>
        </p:txBody>
      </p:sp>
    </p:spTree>
    <p:extLst>
      <p:ext uri="{BB962C8B-B14F-4D97-AF65-F5344CB8AC3E}">
        <p14:creationId xmlns:p14="http://schemas.microsoft.com/office/powerpoint/2010/main" val="413644701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NEGLIGENCE</a:t>
            </a:r>
            <a:br>
              <a:rPr lang="en-US" b="1" dirty="0" smtClean="0"/>
            </a:br>
            <a:r>
              <a:rPr lang="en-US" sz="3200" b="1" dirty="0" smtClean="0"/>
              <a:t>THE OTHER ELEMENTS</a:t>
            </a:r>
            <a:endParaRPr lang="en-US" sz="3200" b="1" dirty="0"/>
          </a:p>
        </p:txBody>
      </p:sp>
      <p:sp>
        <p:nvSpPr>
          <p:cNvPr id="3" name="Content Placeholder 2"/>
          <p:cNvSpPr>
            <a:spLocks noGrp="1"/>
          </p:cNvSpPr>
          <p:nvPr>
            <p:ph idx="1"/>
          </p:nvPr>
        </p:nvSpPr>
        <p:spPr/>
        <p:txBody>
          <a:bodyPr>
            <a:normAutofit/>
          </a:bodyPr>
          <a:lstStyle/>
          <a:p>
            <a:r>
              <a:rPr lang="en-US" b="1" dirty="0" smtClean="0"/>
              <a:t>BREACH: </a:t>
            </a:r>
            <a:r>
              <a:rPr lang="en-US" b="1" dirty="0"/>
              <a:t>The tortfeasor breaches the duty by acting unreasonably, by failing to act like a reasonable person</a:t>
            </a:r>
            <a:r>
              <a:rPr lang="en-US" b="1" dirty="0" smtClean="0"/>
              <a:t>.</a:t>
            </a:r>
            <a:endParaRPr lang="en-US" b="1" dirty="0"/>
          </a:p>
          <a:p>
            <a:r>
              <a:rPr lang="en-US" b="1" dirty="0" smtClean="0"/>
              <a:t>CAUSATION: </a:t>
            </a:r>
            <a:r>
              <a:rPr lang="en-US" b="1" dirty="0"/>
              <a:t>The breach of duty must be the cause of the injury that the victim suffers. </a:t>
            </a:r>
            <a:r>
              <a:rPr lang="en-US" b="1" dirty="0" smtClean="0"/>
              <a:t>The </a:t>
            </a:r>
            <a:r>
              <a:rPr lang="en-US" b="1" dirty="0"/>
              <a:t>harm that the victim suffers must be a </a:t>
            </a:r>
            <a:r>
              <a:rPr lang="en-US" b="1" dirty="0" smtClean="0"/>
              <a:t>FORESEEABLE result </a:t>
            </a:r>
            <a:r>
              <a:rPr lang="en-US" b="1" dirty="0"/>
              <a:t>of the tortfeasor’s unreasonable </a:t>
            </a:r>
            <a:r>
              <a:rPr lang="en-US" b="1" dirty="0" smtClean="0"/>
              <a:t>actions - what </a:t>
            </a:r>
            <a:r>
              <a:rPr lang="en-US" b="1" dirty="0"/>
              <a:t>happens to the victim is what would be expected from what the tortfeasor did … NOT how it happened … but the result</a:t>
            </a:r>
            <a:r>
              <a:rPr lang="en-US" b="1" dirty="0" smtClean="0"/>
              <a:t>.    </a:t>
            </a:r>
            <a:endParaRPr lang="en-US" b="1" dirty="0"/>
          </a:p>
          <a:p>
            <a:r>
              <a:rPr lang="en-US" b="1" dirty="0" smtClean="0"/>
              <a:t>DAMAGES: </a:t>
            </a:r>
            <a:r>
              <a:rPr lang="en-US" b="1" dirty="0"/>
              <a:t>The victim must suffer some injury that the law recognizes.</a:t>
            </a:r>
          </a:p>
          <a:p>
            <a:pPr marL="0" indent="0">
              <a:buNone/>
            </a:pPr>
            <a:endParaRPr lang="en-US" b="1" dirty="0"/>
          </a:p>
        </p:txBody>
      </p:sp>
    </p:spTree>
    <p:extLst>
      <p:ext uri="{BB962C8B-B14F-4D97-AF65-F5344CB8AC3E}">
        <p14:creationId xmlns:p14="http://schemas.microsoft.com/office/powerpoint/2010/main" val="142298059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CAUSATION  EXAMPLES</a:t>
            </a:r>
            <a:endParaRPr lang="en-US" b="1" dirty="0"/>
          </a:p>
        </p:txBody>
      </p:sp>
      <p:sp>
        <p:nvSpPr>
          <p:cNvPr id="3" name="Content Placeholder 2"/>
          <p:cNvSpPr>
            <a:spLocks noGrp="1"/>
          </p:cNvSpPr>
          <p:nvPr>
            <p:ph idx="1"/>
          </p:nvPr>
        </p:nvSpPr>
        <p:spPr/>
        <p:txBody>
          <a:bodyPr>
            <a:normAutofit fontScale="92500"/>
          </a:bodyPr>
          <a:lstStyle/>
          <a:p>
            <a:pPr marL="0" indent="0">
              <a:buNone/>
            </a:pPr>
            <a:r>
              <a:rPr lang="en-US" b="1" dirty="0"/>
              <a:t>1.  Ackerman carelessly leaves a campfire burning. The fire </a:t>
            </a:r>
            <a:r>
              <a:rPr lang="en-US" b="1" dirty="0" smtClean="0"/>
              <a:t>destroys </a:t>
            </a:r>
            <a:r>
              <a:rPr lang="en-US" b="1" dirty="0"/>
              <a:t>the trees in the </a:t>
            </a:r>
            <a:r>
              <a:rPr lang="en-US" b="1" dirty="0" smtClean="0"/>
              <a:t>area, causes </a:t>
            </a:r>
            <a:r>
              <a:rPr lang="en-US" b="1" dirty="0"/>
              <a:t>an explosion in a nearby chemical plant that spills chemicals into a river, killing all the fish for a hundred miles downstream and ruining the economy of a tourist resort.  Is Ackerman liable to the resort owners? To the tourists whose vacations were ruined?  </a:t>
            </a:r>
          </a:p>
          <a:p>
            <a:pPr marL="0" indent="0">
              <a:buNone/>
            </a:pPr>
            <a:r>
              <a:rPr lang="en-US" b="1" dirty="0"/>
              <a:t>2.  Jana leaves her truck’s motor running while she enters a Kwik-</a:t>
            </a:r>
            <a:r>
              <a:rPr lang="en-US" b="1" dirty="0" err="1"/>
              <a:t>Pik</a:t>
            </a:r>
            <a:r>
              <a:rPr lang="en-US" b="1" dirty="0"/>
              <a:t> store. The truck’s transmission engages and the vehicle crashes into a gas pump on the store property, starting a fire that spreads to a billboard located on adjacent property which collapses and knocks overs the </a:t>
            </a:r>
            <a:r>
              <a:rPr lang="en-US" b="1" dirty="0" err="1"/>
              <a:t>KwikPik</a:t>
            </a:r>
            <a:r>
              <a:rPr lang="en-US" b="1" dirty="0"/>
              <a:t> sign pole which strikes and injures Lou, a bystander.  Is Jana liable to Lou?</a:t>
            </a:r>
          </a:p>
          <a:p>
            <a:pPr marL="0" indent="0">
              <a:buNone/>
            </a:pPr>
            <a:r>
              <a:rPr lang="en-US" dirty="0"/>
              <a:t> </a:t>
            </a:r>
          </a:p>
          <a:p>
            <a:pPr marL="0" indent="0">
              <a:buNone/>
            </a:pPr>
            <a:endParaRPr lang="en-US" dirty="0"/>
          </a:p>
        </p:txBody>
      </p:sp>
    </p:spTree>
    <p:extLst>
      <p:ext uri="{BB962C8B-B14F-4D97-AF65-F5344CB8AC3E}">
        <p14:creationId xmlns:p14="http://schemas.microsoft.com/office/powerpoint/2010/main" val="247074701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NEGLIGENCE</a:t>
            </a:r>
            <a:br>
              <a:rPr lang="en-US" b="1" dirty="0" smtClean="0"/>
            </a:br>
            <a:r>
              <a:rPr lang="en-US" sz="3200" b="1" dirty="0" smtClean="0"/>
              <a:t>SPECIFIC DUTIES</a:t>
            </a:r>
            <a:endParaRPr lang="en-US" sz="3200" b="1" dirty="0"/>
          </a:p>
        </p:txBody>
      </p:sp>
      <p:sp>
        <p:nvSpPr>
          <p:cNvPr id="3" name="Content Placeholder 2"/>
          <p:cNvSpPr>
            <a:spLocks noGrp="1"/>
          </p:cNvSpPr>
          <p:nvPr>
            <p:ph idx="1"/>
          </p:nvPr>
        </p:nvSpPr>
        <p:spPr/>
        <p:txBody>
          <a:bodyPr>
            <a:normAutofit fontScale="85000" lnSpcReduction="10000"/>
          </a:bodyPr>
          <a:lstStyle/>
          <a:p>
            <a:pPr marL="0" indent="0">
              <a:buNone/>
            </a:pPr>
            <a:r>
              <a:rPr lang="en-US" b="1" u="sng" dirty="0" smtClean="0"/>
              <a:t>DUTY OF OWNER/OCCUPIER OF LAND</a:t>
            </a:r>
            <a:r>
              <a:rPr lang="en-US" dirty="0" smtClean="0"/>
              <a:t>:  </a:t>
            </a:r>
          </a:p>
          <a:p>
            <a:pPr>
              <a:lnSpc>
                <a:spcPct val="150000"/>
              </a:lnSpc>
            </a:pPr>
            <a:r>
              <a:rPr lang="en-US" b="1" dirty="0" smtClean="0"/>
              <a:t>TO EXERCISE </a:t>
            </a:r>
            <a:r>
              <a:rPr lang="en-US" b="1" u="sng" dirty="0" smtClean="0"/>
              <a:t>REASONABLE CARE </a:t>
            </a:r>
            <a:r>
              <a:rPr lang="en-US" b="1" dirty="0" smtClean="0"/>
              <a:t>TO PROTECT INDIVIDUALS COMING ONTO THE PROPERTY, INCLUDING REASONABLE STEPS TO </a:t>
            </a:r>
            <a:r>
              <a:rPr lang="en-US" b="1" u="sng" dirty="0" smtClean="0"/>
              <a:t>INSPECT</a:t>
            </a:r>
            <a:r>
              <a:rPr lang="en-US" b="1" dirty="0" smtClean="0"/>
              <a:t> PROPERTY, </a:t>
            </a:r>
            <a:r>
              <a:rPr lang="en-US" b="1" u="sng" dirty="0" smtClean="0"/>
              <a:t>WARN</a:t>
            </a:r>
            <a:r>
              <a:rPr lang="en-US" b="1" dirty="0" smtClean="0"/>
              <a:t> OF DANGERS AND </a:t>
            </a:r>
            <a:r>
              <a:rPr lang="en-US" b="1" u="sng" dirty="0" smtClean="0"/>
              <a:t>MAKE SAFE</a:t>
            </a:r>
            <a:r>
              <a:rPr lang="en-US" b="1" dirty="0" smtClean="0"/>
              <a:t>. </a:t>
            </a:r>
          </a:p>
          <a:p>
            <a:pPr>
              <a:lnSpc>
                <a:spcPct val="150000"/>
              </a:lnSpc>
            </a:pPr>
            <a:r>
              <a:rPr lang="en-US" b="1" dirty="0" smtClean="0"/>
              <a:t>IN CALIFORNIA THE DUTY OWED IS THE SAME FOR ALL PERSONS ENTERING THE PROPERTY, EVEN TRESPASSERS.  (ROWLAND V CHRISTIAN) THE TRADITIONAL DISTINCTIONS (INVITEE, LICENSEE, TRESPASSER, CHILD TRESPASSER) ARE NO LONGER CONTROLLING. (THE ACTUAL TORT IS CALLED PREMISE LIABILITY)  </a:t>
            </a:r>
          </a:p>
        </p:txBody>
      </p:sp>
    </p:spTree>
    <p:extLst>
      <p:ext uri="{BB962C8B-B14F-4D97-AF65-F5344CB8AC3E}">
        <p14:creationId xmlns:p14="http://schemas.microsoft.com/office/powerpoint/2010/main" val="8131111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OWNER-OCCUPIER EXAMPLES</a:t>
            </a:r>
            <a:endParaRPr lang="en-US" b="1" dirty="0"/>
          </a:p>
        </p:txBody>
      </p:sp>
      <p:sp>
        <p:nvSpPr>
          <p:cNvPr id="3" name="Content Placeholder 2"/>
          <p:cNvSpPr>
            <a:spLocks noGrp="1"/>
          </p:cNvSpPr>
          <p:nvPr>
            <p:ph idx="1"/>
          </p:nvPr>
        </p:nvSpPr>
        <p:spPr/>
        <p:txBody>
          <a:bodyPr>
            <a:normAutofit/>
          </a:bodyPr>
          <a:lstStyle/>
          <a:p>
            <a:pPr marL="0" indent="0">
              <a:buNone/>
            </a:pPr>
            <a:r>
              <a:rPr lang="en-US" b="1" dirty="0" smtClean="0"/>
              <a:t>1. A </a:t>
            </a:r>
            <a:r>
              <a:rPr lang="en-US" b="1" dirty="0"/>
              <a:t>invites B, a social guest, to dinner. While they are </a:t>
            </a:r>
            <a:r>
              <a:rPr lang="en-US" b="1" dirty="0" smtClean="0"/>
              <a:t>eating, </a:t>
            </a:r>
            <a:r>
              <a:rPr lang="en-US" b="1" dirty="0"/>
              <a:t>a storm covers the front steps of A's house with sleet, making them unsafe to use in the dark. A discovers the condition, but does not warn B. On leaving, B slips on the steps and is injured. A is liable to B since A was aware of the danger and failed to warn B or remedy the problem</a:t>
            </a:r>
            <a:r>
              <a:rPr lang="en-US" b="1" dirty="0" smtClean="0"/>
              <a:t>.</a:t>
            </a:r>
            <a:endParaRPr lang="en-US" b="1" dirty="0"/>
          </a:p>
          <a:p>
            <a:pPr marL="0" indent="0">
              <a:buNone/>
            </a:pPr>
            <a:r>
              <a:rPr lang="en-US" b="1" dirty="0" smtClean="0"/>
              <a:t>2. A </a:t>
            </a:r>
            <a:r>
              <a:rPr lang="en-US" b="1" dirty="0"/>
              <a:t>customer of a department store, slipped and fell on a wet terrazzo floor suffering a fractured hip. When wet, this flooring was known to be very slippery but the store failed to take any precautions, like putting down mats at the entrance once it began to rain.  This failure resulted in  liability to the customer.</a:t>
            </a:r>
          </a:p>
          <a:p>
            <a:pPr marL="0" indent="0">
              <a:buNone/>
            </a:pPr>
            <a:endParaRPr lang="en-US" dirty="0"/>
          </a:p>
        </p:txBody>
      </p:sp>
    </p:spTree>
    <p:extLst>
      <p:ext uri="{BB962C8B-B14F-4D97-AF65-F5344CB8AC3E}">
        <p14:creationId xmlns:p14="http://schemas.microsoft.com/office/powerpoint/2010/main" val="317160688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NEGLIGENCE</a:t>
            </a:r>
            <a:br>
              <a:rPr lang="en-US" b="1" dirty="0" smtClean="0"/>
            </a:br>
            <a:r>
              <a:rPr lang="en-US" sz="3600" b="1" dirty="0" smtClean="0"/>
              <a:t>SPECIFIC DUTIES</a:t>
            </a:r>
            <a:endParaRPr lang="en-US" sz="3600" b="1" dirty="0"/>
          </a:p>
        </p:txBody>
      </p:sp>
      <p:sp>
        <p:nvSpPr>
          <p:cNvPr id="3" name="Content Placeholder 2"/>
          <p:cNvSpPr>
            <a:spLocks noGrp="1"/>
          </p:cNvSpPr>
          <p:nvPr>
            <p:ph idx="1"/>
          </p:nvPr>
        </p:nvSpPr>
        <p:spPr/>
        <p:txBody>
          <a:bodyPr/>
          <a:lstStyle/>
          <a:p>
            <a:pPr marL="0" indent="0">
              <a:buNone/>
            </a:pPr>
            <a:r>
              <a:rPr lang="en-US" b="1" u="sng" dirty="0"/>
              <a:t>Duty of </a:t>
            </a:r>
            <a:r>
              <a:rPr lang="en-US" b="1" u="sng" dirty="0" smtClean="0"/>
              <a:t>a professional</a:t>
            </a:r>
            <a:r>
              <a:rPr lang="en-US" b="1" dirty="0" smtClean="0"/>
              <a:t>:</a:t>
            </a:r>
            <a:endParaRPr lang="en-US" b="1" dirty="0"/>
          </a:p>
          <a:p>
            <a:r>
              <a:rPr lang="en-US" b="1" dirty="0" smtClean="0"/>
              <a:t>If </a:t>
            </a:r>
            <a:r>
              <a:rPr lang="en-US" b="1" dirty="0"/>
              <a:t>an individual has greater knowledge or superior skills to that of an ordinary person, the individual’s conduct must be consistent with that status – duty of the reasonable expert</a:t>
            </a:r>
            <a:r>
              <a:rPr lang="en-US" b="1" dirty="0" smtClean="0"/>
              <a:t>.</a:t>
            </a:r>
          </a:p>
          <a:p>
            <a:pPr marL="0" indent="0">
              <a:buNone/>
            </a:pPr>
            <a:r>
              <a:rPr lang="en-US" b="1" u="sng" dirty="0"/>
              <a:t>Business generally</a:t>
            </a:r>
            <a:r>
              <a:rPr lang="en-US" b="1" dirty="0"/>
              <a:t>:</a:t>
            </a:r>
          </a:p>
          <a:p>
            <a:r>
              <a:rPr lang="en-US" b="1" dirty="0" smtClean="0"/>
              <a:t>Businesses </a:t>
            </a:r>
            <a:r>
              <a:rPr lang="en-US" b="1" dirty="0"/>
              <a:t>face potential liability for the condition of property open to customers (premise liability), for the ability of employees (negligent hiring, training, supervision) and for torts committed by employees </a:t>
            </a:r>
            <a:r>
              <a:rPr lang="en-US" b="1" i="1" dirty="0"/>
              <a:t>within the course and scope of employment</a:t>
            </a:r>
            <a:r>
              <a:rPr lang="en-US" b="1" dirty="0"/>
              <a:t>.</a:t>
            </a:r>
          </a:p>
          <a:p>
            <a:endParaRPr lang="en-US" dirty="0"/>
          </a:p>
          <a:p>
            <a:endParaRPr lang="en-US" dirty="0"/>
          </a:p>
        </p:txBody>
      </p:sp>
    </p:spTree>
    <p:extLst>
      <p:ext uri="{BB962C8B-B14F-4D97-AF65-F5344CB8AC3E}">
        <p14:creationId xmlns:p14="http://schemas.microsoft.com/office/powerpoint/2010/main" val="63009626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NEGLIGENCE</a:t>
            </a:r>
            <a:br>
              <a:rPr lang="en-US" b="1" dirty="0"/>
            </a:br>
            <a:r>
              <a:rPr lang="en-US" sz="3200" b="1" dirty="0"/>
              <a:t>SPECIFIC DUTIES</a:t>
            </a:r>
          </a:p>
        </p:txBody>
      </p:sp>
      <p:sp>
        <p:nvSpPr>
          <p:cNvPr id="3" name="Content Placeholder 2"/>
          <p:cNvSpPr>
            <a:spLocks noGrp="1"/>
          </p:cNvSpPr>
          <p:nvPr>
            <p:ph idx="1"/>
          </p:nvPr>
        </p:nvSpPr>
        <p:spPr/>
        <p:txBody>
          <a:bodyPr/>
          <a:lstStyle/>
          <a:p>
            <a:pPr marL="0" indent="0">
              <a:buNone/>
            </a:pPr>
            <a:r>
              <a:rPr lang="en-US" b="1" dirty="0" smtClean="0"/>
              <a:t>Duties of businesses generally:</a:t>
            </a:r>
          </a:p>
          <a:p>
            <a:r>
              <a:rPr lang="en-US" b="1" dirty="0" smtClean="0"/>
              <a:t>Premise liability: To maintain business property open to customers and public in a reasonably safe condition.</a:t>
            </a:r>
          </a:p>
          <a:p>
            <a:r>
              <a:rPr lang="en-US" b="1" dirty="0" smtClean="0"/>
              <a:t>To avoid negligent hiring, training, supervision of employees.</a:t>
            </a:r>
          </a:p>
          <a:p>
            <a:pPr marL="0" indent="0">
              <a:buNone/>
            </a:pPr>
            <a:endParaRPr lang="en-US" b="1" dirty="0"/>
          </a:p>
          <a:p>
            <a:r>
              <a:rPr lang="en-US" b="1" dirty="0" smtClean="0"/>
              <a:t>Vicarious liability for torts committed by employees in the </a:t>
            </a:r>
            <a:r>
              <a:rPr lang="en-US" b="1" i="1" dirty="0" smtClean="0"/>
              <a:t>course and scope of employment</a:t>
            </a:r>
            <a:r>
              <a:rPr lang="en-US" b="1" dirty="0" smtClean="0"/>
              <a:t>. </a:t>
            </a:r>
            <a:endParaRPr lang="en-US" b="1" dirty="0"/>
          </a:p>
        </p:txBody>
      </p:sp>
    </p:spTree>
    <p:extLst>
      <p:ext uri="{BB962C8B-B14F-4D97-AF65-F5344CB8AC3E}">
        <p14:creationId xmlns:p14="http://schemas.microsoft.com/office/powerpoint/2010/main" val="57125347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NEGLIGENCE PER SE</a:t>
            </a:r>
            <a:endParaRPr lang="en-US" b="1" dirty="0"/>
          </a:p>
        </p:txBody>
      </p:sp>
      <p:sp>
        <p:nvSpPr>
          <p:cNvPr id="3" name="Content Placeholder 2"/>
          <p:cNvSpPr>
            <a:spLocks noGrp="1"/>
          </p:cNvSpPr>
          <p:nvPr>
            <p:ph idx="1"/>
          </p:nvPr>
        </p:nvSpPr>
        <p:spPr/>
        <p:txBody>
          <a:bodyPr/>
          <a:lstStyle/>
          <a:p>
            <a:pPr marL="0" indent="0">
              <a:buNone/>
            </a:pPr>
            <a:r>
              <a:rPr lang="en-US" b="1" dirty="0"/>
              <a:t>T</a:t>
            </a:r>
            <a:r>
              <a:rPr lang="en-US" b="1" dirty="0" smtClean="0"/>
              <a:t>he </a:t>
            </a:r>
            <a:r>
              <a:rPr lang="en-US" b="1" dirty="0"/>
              <a:t>plaintiff does not have to prove breach of </a:t>
            </a:r>
            <a:r>
              <a:rPr lang="en-US" b="1" dirty="0" smtClean="0"/>
              <a:t>duty when the tortfeasor has:  </a:t>
            </a:r>
            <a:endParaRPr lang="en-US" b="1" dirty="0"/>
          </a:p>
          <a:p>
            <a:r>
              <a:rPr lang="en-US" b="1" dirty="0"/>
              <a:t>V</a:t>
            </a:r>
            <a:r>
              <a:rPr lang="en-US" b="1" dirty="0" smtClean="0"/>
              <a:t>iolated </a:t>
            </a:r>
            <a:r>
              <a:rPr lang="en-US" b="1" dirty="0"/>
              <a:t>a “safety” statute (a law meant to protect the public, such as a speed limit or building code.) and </a:t>
            </a:r>
            <a:endParaRPr lang="en-US" b="1" dirty="0" smtClean="0"/>
          </a:p>
          <a:p>
            <a:r>
              <a:rPr lang="en-US" b="1" dirty="0"/>
              <a:t>T</a:t>
            </a:r>
            <a:r>
              <a:rPr lang="en-US" b="1" dirty="0" smtClean="0"/>
              <a:t>he </a:t>
            </a:r>
            <a:r>
              <a:rPr lang="en-US" b="1" dirty="0"/>
              <a:t>violation has resulted in harm that the statute was intended to prevent and </a:t>
            </a:r>
            <a:endParaRPr lang="en-US" b="1" dirty="0" smtClean="0"/>
          </a:p>
          <a:p>
            <a:r>
              <a:rPr lang="en-US" b="1" dirty="0"/>
              <a:t>T</a:t>
            </a:r>
            <a:r>
              <a:rPr lang="en-US" b="1" dirty="0" smtClean="0"/>
              <a:t>he </a:t>
            </a:r>
            <a:r>
              <a:rPr lang="en-US" b="1" dirty="0"/>
              <a:t>plaintiff was in the class of persons the statute is intended to protect</a:t>
            </a:r>
            <a:r>
              <a:rPr lang="en-US" b="1" dirty="0" smtClean="0"/>
              <a:t>.</a:t>
            </a:r>
          </a:p>
          <a:p>
            <a:pPr marL="0" indent="0">
              <a:buNone/>
            </a:pPr>
            <a:endParaRPr lang="en-US" sz="1600" b="1" dirty="0"/>
          </a:p>
          <a:p>
            <a:endParaRPr lang="en-US" dirty="0"/>
          </a:p>
        </p:txBody>
      </p:sp>
    </p:spTree>
    <p:extLst>
      <p:ext uri="{BB962C8B-B14F-4D97-AF65-F5344CB8AC3E}">
        <p14:creationId xmlns:p14="http://schemas.microsoft.com/office/powerpoint/2010/main" val="3061968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NEGLIGENCE PER SE    EXAMPLE</a:t>
            </a:r>
            <a:endParaRPr lang="en-US" b="1" dirty="0"/>
          </a:p>
        </p:txBody>
      </p:sp>
      <p:sp>
        <p:nvSpPr>
          <p:cNvPr id="3" name="Content Placeholder 2"/>
          <p:cNvSpPr>
            <a:spLocks noGrp="1"/>
          </p:cNvSpPr>
          <p:nvPr>
            <p:ph idx="1"/>
          </p:nvPr>
        </p:nvSpPr>
        <p:spPr/>
        <p:txBody>
          <a:bodyPr/>
          <a:lstStyle/>
          <a:p>
            <a:pPr marL="0" indent="0">
              <a:lnSpc>
                <a:spcPct val="150000"/>
              </a:lnSpc>
              <a:buNone/>
            </a:pPr>
            <a:r>
              <a:rPr lang="en-US" b="1" dirty="0"/>
              <a:t>A California statute prohibits people from leaving their car keys in their cars. Diane leaves her keys in the ignition of her car while running into a store to buy milk. Seeing that Diane has left her keys in the ignition, Sam steals Diane’s car. In his rush to get away, Sam drives recklessly and hits Woody with the car while Woody is crossing the street. Is Woody a negligence per se plaintiff? </a:t>
            </a:r>
          </a:p>
        </p:txBody>
      </p:sp>
    </p:spTree>
    <p:extLst>
      <p:ext uri="{BB962C8B-B14F-4D97-AF65-F5344CB8AC3E}">
        <p14:creationId xmlns:p14="http://schemas.microsoft.com/office/powerpoint/2010/main" val="79711475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SPECIAL NEGLIGENCE STATUTES</a:t>
            </a:r>
            <a:r>
              <a:rPr lang="en-US" dirty="0" smtClean="0"/>
              <a:t/>
            </a:r>
            <a:br>
              <a:rPr lang="en-US" dirty="0" smtClean="0"/>
            </a:br>
            <a:endParaRPr lang="en-US" dirty="0"/>
          </a:p>
        </p:txBody>
      </p:sp>
      <p:sp>
        <p:nvSpPr>
          <p:cNvPr id="3" name="Content Placeholder 2"/>
          <p:cNvSpPr>
            <a:spLocks noGrp="1"/>
          </p:cNvSpPr>
          <p:nvPr>
            <p:ph idx="1"/>
          </p:nvPr>
        </p:nvSpPr>
        <p:spPr/>
        <p:txBody>
          <a:bodyPr>
            <a:normAutofit/>
          </a:bodyPr>
          <a:lstStyle/>
          <a:p>
            <a:r>
              <a:rPr lang="en-US" b="1" u="sng" dirty="0" smtClean="0"/>
              <a:t>Good </a:t>
            </a:r>
            <a:r>
              <a:rPr lang="en-US" b="1" u="sng" dirty="0"/>
              <a:t>Samaritan statutes</a:t>
            </a:r>
            <a:r>
              <a:rPr lang="en-US" b="1" dirty="0"/>
              <a:t>:  protects persons who rescue other persons from danger.  The ‘rescued’ person is not allowed to sue the rescuer for negligence if the rescued person was injured during the rescue.  </a:t>
            </a:r>
            <a:endParaRPr lang="en-US" b="1" dirty="0" smtClean="0"/>
          </a:p>
          <a:p>
            <a:pPr>
              <a:buFont typeface="Courier New" panose="02070309020205020404" pitchFamily="49" charset="0"/>
              <a:buChar char="o"/>
            </a:pPr>
            <a:r>
              <a:rPr lang="en-US" b="1" dirty="0" smtClean="0"/>
              <a:t>California  </a:t>
            </a:r>
            <a:r>
              <a:rPr lang="en-US" b="1" dirty="0"/>
              <a:t>gives complete immunity from any tort liability (not just negligence) to professional medical assistance providers. (Health and Safety Code §</a:t>
            </a:r>
            <a:r>
              <a:rPr lang="en-US" b="1" smtClean="0"/>
              <a:t>1799.102).</a:t>
            </a:r>
            <a:endParaRPr lang="en-US" b="1" dirty="0" smtClean="0"/>
          </a:p>
        </p:txBody>
      </p:sp>
    </p:spTree>
    <p:extLst>
      <p:ext uri="{BB962C8B-B14F-4D97-AF65-F5344CB8AC3E}">
        <p14:creationId xmlns:p14="http://schemas.microsoft.com/office/powerpoint/2010/main" val="388140440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STRICT LIABILITY</a:t>
            </a:r>
            <a:br>
              <a:rPr lang="en-US" b="1" dirty="0" smtClean="0"/>
            </a:br>
            <a:r>
              <a:rPr lang="en-US" sz="3200" b="1" dirty="0" err="1" smtClean="0"/>
              <a:t>LIABILITY</a:t>
            </a:r>
            <a:r>
              <a:rPr lang="en-US" sz="3200" b="1" dirty="0" smtClean="0"/>
              <a:t> WITHOUT FAULT</a:t>
            </a:r>
            <a:endParaRPr lang="en-US" sz="3200" b="1" dirty="0"/>
          </a:p>
        </p:txBody>
      </p:sp>
      <p:sp>
        <p:nvSpPr>
          <p:cNvPr id="3" name="Content Placeholder 2"/>
          <p:cNvSpPr>
            <a:spLocks noGrp="1"/>
          </p:cNvSpPr>
          <p:nvPr>
            <p:ph idx="1"/>
          </p:nvPr>
        </p:nvSpPr>
        <p:spPr/>
        <p:txBody>
          <a:bodyPr>
            <a:normAutofit/>
          </a:bodyPr>
          <a:lstStyle/>
          <a:p>
            <a:pPr marL="0" indent="0" algn="ctr">
              <a:buNone/>
            </a:pPr>
            <a:r>
              <a:rPr lang="en-US" sz="3600" b="1" dirty="0"/>
              <a:t>TWO TORTS</a:t>
            </a:r>
          </a:p>
          <a:p>
            <a:pPr marL="0" indent="0" algn="ctr">
              <a:buNone/>
            </a:pPr>
            <a:endParaRPr lang="en-US" sz="3600" b="1" dirty="0"/>
          </a:p>
          <a:p>
            <a:r>
              <a:rPr lang="en-US" sz="3600" b="1" dirty="0" smtClean="0"/>
              <a:t>ABNORMALLY DANGEROUS ACTIVITIES</a:t>
            </a:r>
          </a:p>
          <a:p>
            <a:endParaRPr lang="en-US" sz="3600" b="1" dirty="0"/>
          </a:p>
          <a:p>
            <a:r>
              <a:rPr lang="en-US" sz="3600" b="1" dirty="0" smtClean="0"/>
              <a:t>OWNERS/POSSESSORS OF ANIMALS</a:t>
            </a:r>
            <a:endParaRPr lang="en-US" sz="3600" b="1" dirty="0"/>
          </a:p>
        </p:txBody>
      </p:sp>
    </p:spTree>
    <p:extLst>
      <p:ext uri="{BB962C8B-B14F-4D97-AF65-F5344CB8AC3E}">
        <p14:creationId xmlns:p14="http://schemas.microsoft.com/office/powerpoint/2010/main" val="299211242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STRICT LIABILITY</a:t>
            </a:r>
            <a:br>
              <a:rPr lang="en-US" b="1" dirty="0" smtClean="0"/>
            </a:br>
            <a:r>
              <a:rPr lang="en-US" sz="3200" b="1" dirty="0" smtClean="0"/>
              <a:t>ABNORMALLY DANGEROUS ACTIVITY</a:t>
            </a:r>
            <a:endParaRPr lang="en-US" sz="3200" b="1" dirty="0"/>
          </a:p>
        </p:txBody>
      </p:sp>
      <p:sp>
        <p:nvSpPr>
          <p:cNvPr id="3" name="Content Placeholder 2"/>
          <p:cNvSpPr>
            <a:spLocks noGrp="1"/>
          </p:cNvSpPr>
          <p:nvPr>
            <p:ph idx="1"/>
          </p:nvPr>
        </p:nvSpPr>
        <p:spPr/>
        <p:txBody>
          <a:bodyPr>
            <a:normAutofit/>
          </a:bodyPr>
          <a:lstStyle/>
          <a:p>
            <a:pPr marL="0" indent="0">
              <a:buNone/>
            </a:pPr>
            <a:r>
              <a:rPr lang="en-US" b="1" dirty="0"/>
              <a:t>An activity is abnormally dangerous when:</a:t>
            </a:r>
          </a:p>
          <a:p>
            <a:pPr marL="0" indent="0">
              <a:buNone/>
            </a:pPr>
            <a:r>
              <a:rPr lang="en-US" b="1" dirty="0" smtClean="0"/>
              <a:t>1</a:t>
            </a:r>
            <a:r>
              <a:rPr lang="en-US" b="1" dirty="0"/>
              <a:t>.  The activity creates a </a:t>
            </a:r>
            <a:r>
              <a:rPr lang="en-US" b="1" u="sng" dirty="0"/>
              <a:t>high risk</a:t>
            </a:r>
            <a:r>
              <a:rPr lang="en-US" b="1" dirty="0"/>
              <a:t> of serious harm to persons or property, and</a:t>
            </a:r>
          </a:p>
          <a:p>
            <a:pPr marL="0" indent="0">
              <a:buNone/>
            </a:pPr>
            <a:r>
              <a:rPr lang="en-US" b="1" dirty="0" smtClean="0"/>
              <a:t>2</a:t>
            </a:r>
            <a:r>
              <a:rPr lang="en-US" b="1" dirty="0"/>
              <a:t>.  The danger </a:t>
            </a:r>
            <a:r>
              <a:rPr lang="en-US" b="1" u="sng" dirty="0"/>
              <a:t>cannot be completely eliminated</a:t>
            </a:r>
            <a:r>
              <a:rPr lang="en-US" b="1" dirty="0"/>
              <a:t> by the exercise of reasonable care.  </a:t>
            </a:r>
          </a:p>
          <a:p>
            <a:r>
              <a:rPr lang="en-US" b="1" dirty="0" smtClean="0"/>
              <a:t>Typical </a:t>
            </a:r>
            <a:r>
              <a:rPr lang="en-US" b="1" dirty="0"/>
              <a:t>abnormally dangerous activities include blasting, transportation, storage and use of explosives and toxic chemicals and radioactive materials, and building fumigation.    </a:t>
            </a:r>
            <a:r>
              <a:rPr lang="en-US" sz="1600" b="1" dirty="0" smtClean="0"/>
              <a:t>Ex</a:t>
            </a:r>
            <a:endParaRPr lang="en-US" sz="1600" b="1" dirty="0"/>
          </a:p>
          <a:p>
            <a:pPr marL="0" indent="0">
              <a:buNone/>
            </a:pPr>
            <a:r>
              <a:rPr lang="en-US" sz="2400" b="1" dirty="0"/>
              <a:t>Remember, if case cannot go forward as a strict liability case, there is still a negligence cause of action.</a:t>
            </a:r>
          </a:p>
          <a:p>
            <a:pPr marL="0" indent="0">
              <a:buNone/>
            </a:pPr>
            <a:endParaRPr lang="en-US" dirty="0"/>
          </a:p>
        </p:txBody>
      </p:sp>
    </p:spTree>
    <p:extLst>
      <p:ext uri="{BB962C8B-B14F-4D97-AF65-F5344CB8AC3E}">
        <p14:creationId xmlns:p14="http://schemas.microsoft.com/office/powerpoint/2010/main" val="377147091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S/L ABNORMALLY DANGEROUS ACT.</a:t>
            </a:r>
            <a:br>
              <a:rPr lang="en-US" b="1" dirty="0" smtClean="0"/>
            </a:br>
            <a:r>
              <a:rPr lang="en-US" sz="3600" b="1" dirty="0" smtClean="0"/>
              <a:t>EXAMPLE  </a:t>
            </a:r>
            <a:endParaRPr lang="en-US" sz="3600" b="1" dirty="0"/>
          </a:p>
        </p:txBody>
      </p:sp>
      <p:sp>
        <p:nvSpPr>
          <p:cNvPr id="3" name="Content Placeholder 2"/>
          <p:cNvSpPr>
            <a:spLocks noGrp="1"/>
          </p:cNvSpPr>
          <p:nvPr>
            <p:ph idx="1"/>
          </p:nvPr>
        </p:nvSpPr>
        <p:spPr/>
        <p:txBody>
          <a:bodyPr/>
          <a:lstStyle/>
          <a:p>
            <a:pPr marL="0" indent="0">
              <a:lnSpc>
                <a:spcPct val="150000"/>
              </a:lnSpc>
              <a:buNone/>
            </a:pPr>
            <a:r>
              <a:rPr lang="en-US" b="1" dirty="0"/>
              <a:t>Danny was injured when part of a fireworks display went off course and exploded near him. He sued </a:t>
            </a:r>
            <a:r>
              <a:rPr lang="en-US" b="1" dirty="0" err="1"/>
              <a:t>Pyrodyne</a:t>
            </a:r>
            <a:r>
              <a:rPr lang="en-US" b="1" dirty="0"/>
              <a:t> Corp., the pyrotechnic company that had been hired to set up and set off the fireworks. Danny alleged, among other things, that the company should be strictly liable for damages caused by the fireworks display.  </a:t>
            </a:r>
            <a:endParaRPr lang="en-US" b="1" dirty="0" smtClean="0"/>
          </a:p>
          <a:p>
            <a:pPr marL="0" indent="0">
              <a:lnSpc>
                <a:spcPct val="150000"/>
              </a:lnSpc>
              <a:buNone/>
            </a:pPr>
            <a:r>
              <a:rPr lang="en-US" b="1" dirty="0" smtClean="0"/>
              <a:t>Will </a:t>
            </a:r>
            <a:r>
              <a:rPr lang="en-US" b="1" dirty="0"/>
              <a:t>the jury agree with Danny? </a:t>
            </a:r>
          </a:p>
          <a:p>
            <a:pPr marL="0" indent="0">
              <a:buNone/>
            </a:pPr>
            <a:endParaRPr lang="en-US" dirty="0"/>
          </a:p>
        </p:txBody>
      </p:sp>
    </p:spTree>
    <p:extLst>
      <p:ext uri="{BB962C8B-B14F-4D97-AF65-F5344CB8AC3E}">
        <p14:creationId xmlns:p14="http://schemas.microsoft.com/office/powerpoint/2010/main" val="32417854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STRICT LIABILITY</a:t>
            </a:r>
            <a:br>
              <a:rPr lang="en-US" b="1" dirty="0" smtClean="0"/>
            </a:br>
            <a:r>
              <a:rPr lang="en-US" sz="3200" b="1" dirty="0" smtClean="0"/>
              <a:t>ANIMALS</a:t>
            </a:r>
            <a:endParaRPr lang="en-US" sz="3200" b="1" dirty="0"/>
          </a:p>
        </p:txBody>
      </p:sp>
      <p:sp>
        <p:nvSpPr>
          <p:cNvPr id="3" name="Content Placeholder 2"/>
          <p:cNvSpPr>
            <a:spLocks noGrp="1"/>
          </p:cNvSpPr>
          <p:nvPr>
            <p:ph idx="1"/>
          </p:nvPr>
        </p:nvSpPr>
        <p:spPr/>
        <p:txBody>
          <a:bodyPr>
            <a:normAutofit fontScale="92500" lnSpcReduction="10000"/>
          </a:bodyPr>
          <a:lstStyle/>
          <a:p>
            <a:pPr marL="0" indent="0">
              <a:lnSpc>
                <a:spcPct val="110000"/>
              </a:lnSpc>
              <a:buNone/>
            </a:pPr>
            <a:r>
              <a:rPr lang="en-US" b="1" dirty="0" smtClean="0"/>
              <a:t>1.  Owners/possessors </a:t>
            </a:r>
            <a:r>
              <a:rPr lang="en-US" b="1" dirty="0"/>
              <a:t>of wild animals are strictly liable for any harm inflicted by the animals. </a:t>
            </a:r>
            <a:endParaRPr lang="en-US" sz="1600" b="1" dirty="0"/>
          </a:p>
          <a:p>
            <a:pPr>
              <a:lnSpc>
                <a:spcPct val="110000"/>
              </a:lnSpc>
            </a:pPr>
            <a:r>
              <a:rPr lang="en-US" b="1" dirty="0" smtClean="0"/>
              <a:t>These </a:t>
            </a:r>
            <a:r>
              <a:rPr lang="en-US" b="1" dirty="0"/>
              <a:t>are animals that normally live in nature and do not receive shelter, or food or water or any care from humans. </a:t>
            </a:r>
            <a:endParaRPr lang="en-US" b="1" dirty="0" smtClean="0"/>
          </a:p>
          <a:p>
            <a:pPr marL="0" indent="0">
              <a:lnSpc>
                <a:spcPct val="110000"/>
              </a:lnSpc>
              <a:buNone/>
            </a:pPr>
            <a:r>
              <a:rPr lang="en-US" b="1" dirty="0" smtClean="0"/>
              <a:t>2. </a:t>
            </a:r>
            <a:r>
              <a:rPr lang="en-US" b="1" u="sng" dirty="0"/>
              <a:t>Domestic animal owners/</a:t>
            </a:r>
            <a:r>
              <a:rPr lang="en-US" b="1" u="sng" dirty="0" err="1"/>
              <a:t>possesors</a:t>
            </a:r>
            <a:r>
              <a:rPr lang="en-US" b="1" dirty="0"/>
              <a:t> are strictly liable for harm inflicted by the animal when the owner </a:t>
            </a:r>
            <a:r>
              <a:rPr lang="en-US" b="1" u="sng" dirty="0"/>
              <a:t>knows or should know</a:t>
            </a:r>
            <a:r>
              <a:rPr lang="en-US" b="1" dirty="0"/>
              <a:t> that the animal is dangerous or has a propensity to harm others. </a:t>
            </a:r>
            <a:endParaRPr lang="en-US" b="1" dirty="0" smtClean="0"/>
          </a:p>
          <a:p>
            <a:pPr marL="0" indent="0">
              <a:lnSpc>
                <a:spcPct val="110000"/>
              </a:lnSpc>
              <a:buNone/>
            </a:pPr>
            <a:r>
              <a:rPr lang="en-US" b="1" dirty="0" smtClean="0"/>
              <a:t>Animal </a:t>
            </a:r>
            <a:r>
              <a:rPr lang="en-US" b="1" dirty="0"/>
              <a:t>owner who is not subject to strict liability may still be subject to liability for </a:t>
            </a:r>
            <a:r>
              <a:rPr lang="en-US" b="1" dirty="0" smtClean="0"/>
              <a:t>negligence.  </a:t>
            </a:r>
            <a:endParaRPr lang="en-US" sz="1600" b="1" dirty="0"/>
          </a:p>
          <a:p>
            <a:pPr marL="0" indent="0">
              <a:buNone/>
            </a:pPr>
            <a:endParaRPr lang="en-US" dirty="0"/>
          </a:p>
        </p:txBody>
      </p:sp>
    </p:spTree>
    <p:extLst>
      <p:ext uri="{BB962C8B-B14F-4D97-AF65-F5344CB8AC3E}">
        <p14:creationId xmlns:p14="http://schemas.microsoft.com/office/powerpoint/2010/main" val="75203999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STRICT LIABILITY  ANIMAL EXAMPLE</a:t>
            </a:r>
            <a:endParaRPr lang="en-US" b="1" dirty="0"/>
          </a:p>
        </p:txBody>
      </p:sp>
      <p:sp>
        <p:nvSpPr>
          <p:cNvPr id="3" name="Content Placeholder 2"/>
          <p:cNvSpPr>
            <a:spLocks noGrp="1"/>
          </p:cNvSpPr>
          <p:nvPr>
            <p:ph idx="1"/>
          </p:nvPr>
        </p:nvSpPr>
        <p:spPr/>
        <p:txBody>
          <a:bodyPr>
            <a:normAutofit/>
          </a:bodyPr>
          <a:lstStyle/>
          <a:p>
            <a:pPr marL="0" indent="0">
              <a:lnSpc>
                <a:spcPct val="150000"/>
              </a:lnSpc>
              <a:buNone/>
            </a:pPr>
            <a:r>
              <a:rPr lang="en-US" b="1" dirty="0" smtClean="0"/>
              <a:t>Alison </a:t>
            </a:r>
            <a:r>
              <a:rPr lang="en-US" b="1" dirty="0"/>
              <a:t>keeps a young lion in her backyard in order to scare off intruders. The lion is securely fastened to a solid post by a strong chain. Because of a defect in the chain that was not detectable, the lion breaks free and attacks Patrick on the sidewalk, injuring him. Despite her exercise of reasonable care in attempting to confine the lion, Alison is strictly liable to Patrick for his injuries</a:t>
            </a:r>
            <a:r>
              <a:rPr lang="en-US" b="1" dirty="0" smtClean="0"/>
              <a:t>.</a:t>
            </a:r>
            <a:endParaRPr lang="en-US" b="1" dirty="0"/>
          </a:p>
          <a:p>
            <a:pPr marL="0" indent="0">
              <a:buNone/>
            </a:pPr>
            <a:endParaRPr lang="en-US" dirty="0"/>
          </a:p>
        </p:txBody>
      </p:sp>
    </p:spTree>
    <p:extLst>
      <p:ext uri="{BB962C8B-B14F-4D97-AF65-F5344CB8AC3E}">
        <p14:creationId xmlns:p14="http://schemas.microsoft.com/office/powerpoint/2010/main" val="325958138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STRICT LIABILITY  ANIMAL </a:t>
            </a:r>
            <a:r>
              <a:rPr lang="en-US" b="1" dirty="0" smtClean="0"/>
              <a:t>EXAMPLE</a:t>
            </a:r>
            <a:endParaRPr lang="en-US" b="1" dirty="0"/>
          </a:p>
        </p:txBody>
      </p:sp>
      <p:sp>
        <p:nvSpPr>
          <p:cNvPr id="3" name="Content Placeholder 2"/>
          <p:cNvSpPr>
            <a:spLocks noGrp="1"/>
          </p:cNvSpPr>
          <p:nvPr>
            <p:ph idx="1"/>
          </p:nvPr>
        </p:nvSpPr>
        <p:spPr/>
        <p:txBody>
          <a:bodyPr/>
          <a:lstStyle/>
          <a:p>
            <a:pPr marL="0" indent="0">
              <a:buNone/>
            </a:pPr>
            <a:r>
              <a:rPr lang="en-US" b="1" dirty="0"/>
              <a:t>Able and Baker, were going house to house in support of a presidential candidate. As they walked up the driveway toward Wycliffe’s house, Able noticed Wycliffe’s dog, Bandit, sitting near the corner of the house. The dog began to bark loudly and then snarl at Able and Baker.  The dog charged them, jumped on Baker and knocked her to the ground. Baker </a:t>
            </a:r>
            <a:r>
              <a:rPr lang="en-US" b="1" dirty="0" smtClean="0"/>
              <a:t>suffered </a:t>
            </a:r>
            <a:r>
              <a:rPr lang="en-US" b="1" dirty="0"/>
              <a:t>lacerations to her head when she struck some rocks. At the time of these events, Bandit was not confined in any way.</a:t>
            </a:r>
          </a:p>
          <a:p>
            <a:pPr marL="0" indent="0">
              <a:buNone/>
            </a:pPr>
            <a:r>
              <a:rPr lang="en-US" b="1" dirty="0"/>
              <a:t>What additional facts are needed to determine if there is strict liability?</a:t>
            </a:r>
          </a:p>
        </p:txBody>
      </p:sp>
    </p:spTree>
    <p:extLst>
      <p:ext uri="{BB962C8B-B14F-4D97-AF65-F5344CB8AC3E}">
        <p14:creationId xmlns:p14="http://schemas.microsoft.com/office/powerpoint/2010/main" val="324848733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TORT DEFENSES</a:t>
            </a:r>
            <a:endParaRPr lang="en-US" b="1" dirty="0"/>
          </a:p>
        </p:txBody>
      </p:sp>
      <p:sp>
        <p:nvSpPr>
          <p:cNvPr id="3" name="Content Placeholder 2"/>
          <p:cNvSpPr>
            <a:spLocks noGrp="1"/>
          </p:cNvSpPr>
          <p:nvPr>
            <p:ph idx="1"/>
          </p:nvPr>
        </p:nvSpPr>
        <p:spPr/>
        <p:txBody>
          <a:bodyPr>
            <a:normAutofit/>
          </a:bodyPr>
          <a:lstStyle/>
          <a:p>
            <a:pPr>
              <a:lnSpc>
                <a:spcPct val="150000"/>
              </a:lnSpc>
            </a:pPr>
            <a:r>
              <a:rPr lang="en-US" sz="3000" b="1" dirty="0"/>
              <a:t>Intentional torts:  </a:t>
            </a:r>
            <a:r>
              <a:rPr lang="en-US" sz="3000" b="1" dirty="0" smtClean="0"/>
              <a:t>when </a:t>
            </a:r>
            <a:r>
              <a:rPr lang="en-US" sz="3000" b="1" dirty="0"/>
              <a:t>force or threats of force are permitted </a:t>
            </a:r>
            <a:r>
              <a:rPr lang="en-US" sz="3000" b="1" dirty="0" smtClean="0"/>
              <a:t>(self-defense</a:t>
            </a:r>
            <a:r>
              <a:rPr lang="en-US" sz="3000" b="1" dirty="0"/>
              <a:t>, defense of others, defense of property and </a:t>
            </a:r>
            <a:r>
              <a:rPr lang="en-US" sz="3000" b="1" dirty="0" smtClean="0"/>
              <a:t>consent). </a:t>
            </a:r>
            <a:r>
              <a:rPr lang="en-US" sz="3000" b="1" dirty="0"/>
              <a:t>Merchants have a limited </a:t>
            </a:r>
            <a:r>
              <a:rPr lang="en-US" sz="3000" b="1" dirty="0" smtClean="0"/>
              <a:t>shopkeeper’s privilege.</a:t>
            </a:r>
          </a:p>
          <a:p>
            <a:pPr>
              <a:lnSpc>
                <a:spcPct val="150000"/>
              </a:lnSpc>
            </a:pPr>
            <a:r>
              <a:rPr lang="en-US" sz="3000" b="1" dirty="0" smtClean="0"/>
              <a:t> Negligence &amp; strict liability:  assumption of risk (express and implied) and contributory and comparative negligence. </a:t>
            </a:r>
            <a:endParaRPr lang="en-US" sz="3000" b="1" dirty="0"/>
          </a:p>
          <a:p>
            <a:endParaRPr lang="en-US" sz="3000" dirty="0"/>
          </a:p>
        </p:txBody>
      </p:sp>
    </p:spTree>
    <p:extLst>
      <p:ext uri="{BB962C8B-B14F-4D97-AF65-F5344CB8AC3E}">
        <p14:creationId xmlns:p14="http://schemas.microsoft.com/office/powerpoint/2010/main" val="308688249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TORT DEFENSES</a:t>
            </a:r>
            <a:endParaRPr lang="en-US" b="1" dirty="0"/>
          </a:p>
        </p:txBody>
      </p:sp>
      <p:sp>
        <p:nvSpPr>
          <p:cNvPr id="3" name="Content Placeholder 2"/>
          <p:cNvSpPr>
            <a:spLocks noGrp="1"/>
          </p:cNvSpPr>
          <p:nvPr>
            <p:ph idx="1"/>
          </p:nvPr>
        </p:nvSpPr>
        <p:spPr/>
        <p:txBody>
          <a:bodyPr>
            <a:normAutofit/>
          </a:bodyPr>
          <a:lstStyle/>
          <a:p>
            <a:pPr marL="0" indent="0">
              <a:buNone/>
            </a:pPr>
            <a:r>
              <a:rPr lang="en-US" b="1" dirty="0" smtClean="0"/>
              <a:t>ASSUMPTION OF RISK</a:t>
            </a:r>
            <a:r>
              <a:rPr lang="en-US" dirty="0" smtClean="0"/>
              <a:t>:</a:t>
            </a:r>
          </a:p>
          <a:p>
            <a:pPr>
              <a:lnSpc>
                <a:spcPct val="150000"/>
              </a:lnSpc>
            </a:pPr>
            <a:r>
              <a:rPr lang="en-US" b="1" dirty="0" smtClean="0"/>
              <a:t>Express</a:t>
            </a:r>
            <a:r>
              <a:rPr lang="en-US" b="1" dirty="0"/>
              <a:t>:  </a:t>
            </a:r>
            <a:r>
              <a:rPr lang="en-US" b="1" dirty="0" smtClean="0"/>
              <a:t>Parties agree that </a:t>
            </a:r>
            <a:r>
              <a:rPr lang="en-US" b="1" dirty="0"/>
              <a:t>if </a:t>
            </a:r>
            <a:r>
              <a:rPr lang="en-US" b="1" dirty="0" smtClean="0"/>
              <a:t>specified danger </a:t>
            </a:r>
            <a:r>
              <a:rPr lang="en-US" b="1" dirty="0"/>
              <a:t>occurs there will be no liability.</a:t>
            </a:r>
          </a:p>
          <a:p>
            <a:pPr>
              <a:lnSpc>
                <a:spcPct val="150000"/>
              </a:lnSpc>
            </a:pPr>
            <a:r>
              <a:rPr lang="en-US" b="1" dirty="0"/>
              <a:t> </a:t>
            </a:r>
            <a:r>
              <a:rPr lang="en-US" b="1" dirty="0" smtClean="0"/>
              <a:t>Implied</a:t>
            </a:r>
            <a:r>
              <a:rPr lang="en-US" b="1" dirty="0"/>
              <a:t>:  When the injured person was aware of a risk created by the tortfeasor and voluntarily encountered it.  </a:t>
            </a:r>
            <a:endParaRPr lang="en-US" sz="1600" b="1" dirty="0"/>
          </a:p>
          <a:p>
            <a:pPr marL="0" indent="0">
              <a:buNone/>
            </a:pPr>
            <a:endParaRPr lang="en-US" b="1" dirty="0"/>
          </a:p>
        </p:txBody>
      </p:sp>
    </p:spTree>
    <p:extLst>
      <p:ext uri="{BB962C8B-B14F-4D97-AF65-F5344CB8AC3E}">
        <p14:creationId xmlns:p14="http://schemas.microsoft.com/office/powerpoint/2010/main" val="90833016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TORT DEFENSES</a:t>
            </a:r>
          </a:p>
        </p:txBody>
      </p:sp>
      <p:sp>
        <p:nvSpPr>
          <p:cNvPr id="3" name="Content Placeholder 2"/>
          <p:cNvSpPr>
            <a:spLocks noGrp="1"/>
          </p:cNvSpPr>
          <p:nvPr>
            <p:ph idx="1"/>
          </p:nvPr>
        </p:nvSpPr>
        <p:spPr/>
        <p:txBody>
          <a:bodyPr/>
          <a:lstStyle/>
          <a:p>
            <a:pPr marL="0" indent="0">
              <a:lnSpc>
                <a:spcPct val="150000"/>
              </a:lnSpc>
              <a:buNone/>
            </a:pPr>
            <a:r>
              <a:rPr lang="en-US" b="1" dirty="0"/>
              <a:t>CONTRIBUTORY NEGLIGENCE:  Any negligence by the plaintiff that contributes to his or her injury completely bars any recovery.</a:t>
            </a:r>
          </a:p>
          <a:p>
            <a:pPr marL="0" indent="0">
              <a:lnSpc>
                <a:spcPct val="150000"/>
              </a:lnSpc>
              <a:buNone/>
            </a:pPr>
            <a:r>
              <a:rPr lang="en-US" b="1" dirty="0"/>
              <a:t>COMPARATIVE NEGLIGENCE: Responsibility for the damages suffered by the victim is divided between the victim and tortfeasor based on their degrees of fault. There are three types of statutes.</a:t>
            </a:r>
          </a:p>
          <a:p>
            <a:endParaRPr lang="en-US" dirty="0"/>
          </a:p>
        </p:txBody>
      </p:sp>
    </p:spTree>
    <p:extLst>
      <p:ext uri="{BB962C8B-B14F-4D97-AF65-F5344CB8AC3E}">
        <p14:creationId xmlns:p14="http://schemas.microsoft.com/office/powerpoint/2010/main" val="227289559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TORT DEFENSE    EXAMPLE</a:t>
            </a:r>
            <a:endParaRPr lang="en-US" b="1" dirty="0"/>
          </a:p>
        </p:txBody>
      </p:sp>
      <p:sp>
        <p:nvSpPr>
          <p:cNvPr id="3" name="Content Placeholder 2"/>
          <p:cNvSpPr>
            <a:spLocks noGrp="1"/>
          </p:cNvSpPr>
          <p:nvPr>
            <p:ph idx="1"/>
          </p:nvPr>
        </p:nvSpPr>
        <p:spPr/>
        <p:txBody>
          <a:bodyPr>
            <a:normAutofit fontScale="92500" lnSpcReduction="20000"/>
          </a:bodyPr>
          <a:lstStyle/>
          <a:p>
            <a:pPr marL="0" indent="0">
              <a:lnSpc>
                <a:spcPct val="150000"/>
              </a:lnSpc>
              <a:buNone/>
            </a:pPr>
            <a:r>
              <a:rPr lang="en-US" b="1" dirty="0" smtClean="0"/>
              <a:t>Implied assumption of risk:  </a:t>
            </a:r>
          </a:p>
          <a:p>
            <a:pPr marL="0" indent="0">
              <a:lnSpc>
                <a:spcPct val="150000"/>
              </a:lnSpc>
              <a:buNone/>
            </a:pPr>
            <a:r>
              <a:rPr lang="en-US" b="1" dirty="0" smtClean="0"/>
              <a:t>A </a:t>
            </a:r>
            <a:r>
              <a:rPr lang="en-US" b="1" dirty="0"/>
              <a:t>owns an office building, in which he rents an office for business purposes on the 2d floor to B. There are several ways to get to the office, including two stairways and an elevator.  One stairway is visibly and obviously slippery after being washed and waxed.  B sees the problem but uses the slippery stairway on her way to work, slips, and is injured. A is not liable to B because she was aware of the risk, had alternative routes to her office and voluntarily encountered the danger.</a:t>
            </a:r>
          </a:p>
          <a:p>
            <a:pPr marL="0" indent="0">
              <a:buNone/>
            </a:pPr>
            <a:endParaRPr lang="en-US" dirty="0"/>
          </a:p>
        </p:txBody>
      </p:sp>
    </p:spTree>
    <p:extLst>
      <p:ext uri="{BB962C8B-B14F-4D97-AF65-F5344CB8AC3E}">
        <p14:creationId xmlns:p14="http://schemas.microsoft.com/office/powerpoint/2010/main" val="246594366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TORT DEFENSE    EXAMPLES</a:t>
            </a:r>
            <a:br>
              <a:rPr lang="en-US" b="1" dirty="0" smtClean="0"/>
            </a:br>
            <a:r>
              <a:rPr lang="en-US" sz="3600" b="1" dirty="0" smtClean="0"/>
              <a:t>STRICT LIABILITY</a:t>
            </a:r>
            <a:r>
              <a:rPr lang="en-US" b="1" dirty="0" smtClean="0"/>
              <a:t> </a:t>
            </a:r>
            <a:endParaRPr lang="en-US" b="1" dirty="0"/>
          </a:p>
        </p:txBody>
      </p:sp>
      <p:sp>
        <p:nvSpPr>
          <p:cNvPr id="3" name="Content Placeholder 2"/>
          <p:cNvSpPr>
            <a:spLocks noGrp="1"/>
          </p:cNvSpPr>
          <p:nvPr>
            <p:ph idx="1"/>
          </p:nvPr>
        </p:nvSpPr>
        <p:spPr/>
        <p:txBody>
          <a:bodyPr>
            <a:normAutofit fontScale="92500" lnSpcReduction="10000"/>
          </a:bodyPr>
          <a:lstStyle/>
          <a:p>
            <a:pPr marL="0" indent="0">
              <a:lnSpc>
                <a:spcPct val="150000"/>
              </a:lnSpc>
              <a:buNone/>
            </a:pPr>
            <a:r>
              <a:rPr lang="en-US" b="1" dirty="0"/>
              <a:t>1.  Leo lights a cigarette inside Jay Paul’s munitions manufacture facility causing an explosion which caused injuries to Leo. Leo knew of the danger of lighting the cigarette.</a:t>
            </a:r>
          </a:p>
          <a:p>
            <a:pPr marL="0" indent="0">
              <a:lnSpc>
                <a:spcPct val="150000"/>
              </a:lnSpc>
              <a:buNone/>
            </a:pPr>
            <a:r>
              <a:rPr lang="en-US" b="1" dirty="0"/>
              <a:t>2.  The owner puts up a "Beware of Dog" sign, and a person ignores this sign and gets bitten by the dog. </a:t>
            </a:r>
          </a:p>
          <a:p>
            <a:pPr marL="0" indent="0">
              <a:lnSpc>
                <a:spcPct val="150000"/>
              </a:lnSpc>
              <a:buNone/>
            </a:pPr>
            <a:r>
              <a:rPr lang="en-US" b="1" dirty="0"/>
              <a:t>3.  When a person provokes the animal (e.g. if a person makes a threatening gesture toward an animal, and the animal attacks.)</a:t>
            </a:r>
          </a:p>
          <a:p>
            <a:pPr marL="0" indent="0">
              <a:lnSpc>
                <a:spcPct val="150000"/>
              </a:lnSpc>
              <a:buNone/>
            </a:pPr>
            <a:endParaRPr lang="en-US" b="1" dirty="0"/>
          </a:p>
        </p:txBody>
      </p:sp>
    </p:spTree>
    <p:extLst>
      <p:ext uri="{BB962C8B-B14F-4D97-AF65-F5344CB8AC3E}">
        <p14:creationId xmlns:p14="http://schemas.microsoft.com/office/powerpoint/2010/main" val="337726589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3872</TotalTime>
  <Words>4386</Words>
  <Application>Microsoft Office PowerPoint</Application>
  <PresentationFormat>Widescreen</PresentationFormat>
  <Paragraphs>323</Paragraphs>
  <Slides>67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67</vt:i4>
      </vt:variant>
    </vt:vector>
  </HeadingPairs>
  <TitlesOfParts>
    <vt:vector size="72" baseType="lpstr">
      <vt:lpstr>Arial</vt:lpstr>
      <vt:lpstr>Calibri</vt:lpstr>
      <vt:lpstr>Calibri Light</vt:lpstr>
      <vt:lpstr>Courier New</vt:lpstr>
      <vt:lpstr>Office Theme</vt:lpstr>
      <vt:lpstr>TORTS</vt:lpstr>
      <vt:lpstr>PURPOSE OF TORT LAW</vt:lpstr>
      <vt:lpstr>COMPENSATION</vt:lpstr>
      <vt:lpstr>TORT CATEGORIES</vt:lpstr>
      <vt:lpstr>THE 3 CATEGORIES</vt:lpstr>
      <vt:lpstr>THE 3 CATEGORIES</vt:lpstr>
      <vt:lpstr>THE 3 CATEGORIES</vt:lpstr>
      <vt:lpstr>THE 3 CATEGORIES    EXAMPLES</vt:lpstr>
      <vt:lpstr>EXAMPLE  EXPLANATIONS</vt:lpstr>
      <vt:lpstr>SIGNIFICANCE OF THE 3 CATEGORIES</vt:lpstr>
      <vt:lpstr>FAULT</vt:lpstr>
      <vt:lpstr>TORT REMEDIES</vt:lpstr>
      <vt:lpstr>TORT REMEDIES</vt:lpstr>
      <vt:lpstr>INTENTIONAL TORTS ASSAULT</vt:lpstr>
      <vt:lpstr>ASSAULT EXAMPLES</vt:lpstr>
      <vt:lpstr>INTENTIONAL TORTS  BATTERY</vt:lpstr>
      <vt:lpstr>BATTERY EXAMPLES</vt:lpstr>
      <vt:lpstr>BATTERY EXAMPLES </vt:lpstr>
      <vt:lpstr>INTENTIONAL TORTS FALSE IMPRISONMENT</vt:lpstr>
      <vt:lpstr>FALSE IMPRISONMENT EXAMPLES</vt:lpstr>
      <vt:lpstr>INTENTIONAL TORTS INTENTIONAL INFLICTION OF EMOTIONAL DISTRESS</vt:lpstr>
      <vt:lpstr>INTENTIONAL TORTS DEFAMATION (of character)</vt:lpstr>
      <vt:lpstr>INTENTIONAL TORTS DEFAMATION</vt:lpstr>
      <vt:lpstr>INTENTIONAL TORTS DEFAMATION</vt:lpstr>
      <vt:lpstr>INTENTIONAL TORTS DEFAMATION</vt:lpstr>
      <vt:lpstr>DEFAMATION - PRIVILEGES</vt:lpstr>
      <vt:lpstr>DEFAMATION – PRIVILEGES NEW YORK TIMES v. SULLIVAN</vt:lpstr>
      <vt:lpstr>DEFAMATION – PRIVILEGES PUBLIC FIGURE</vt:lpstr>
      <vt:lpstr>INTENTIONAL TORTS INVASION OF PRIVACY</vt:lpstr>
      <vt:lpstr>INTENTIONAL TORTS INVASION OF PRIVACY</vt:lpstr>
      <vt:lpstr>INTENTIONAL TORTS INVASION OF PRIVACY</vt:lpstr>
      <vt:lpstr>INTENTIONAL TORTS INVASION OF PRIVACY</vt:lpstr>
      <vt:lpstr>INTENTIONAL TORTS INVASION OF PRIVACY</vt:lpstr>
      <vt:lpstr> INTENTIONAL TORTS FRAUDULENT MISREPRESENTATION </vt:lpstr>
      <vt:lpstr>INTENTIONAL TORTS TRESPASS TO LAND</vt:lpstr>
      <vt:lpstr>INTENTIONAL TORTS TRESPASS TO LAND</vt:lpstr>
      <vt:lpstr>TRESPASS TO LAND EXAMPLES</vt:lpstr>
      <vt:lpstr>TRESPASS TO LAND EXAMPLES</vt:lpstr>
      <vt:lpstr>INTENTIONAL TORTS PERSONAL PROPERTY</vt:lpstr>
      <vt:lpstr>PERSONAL PROPERTY EXAMPLES</vt:lpstr>
      <vt:lpstr>INTENTIONAL TORTS  INTERFERENCE WITH CONTRACT</vt:lpstr>
      <vt:lpstr>INTENTIONAL TORTS  INTERFERENCE WITH BUSINESS RELATIONSHIP</vt:lpstr>
      <vt:lpstr>INTENTIONAL TORTS DISPARAGEMENT</vt:lpstr>
      <vt:lpstr>INTENTIONAL TORTS ABUSIVE OR FRIVOLOUS LITIGATION  </vt:lpstr>
      <vt:lpstr>NEGLIGENCE</vt:lpstr>
      <vt:lpstr>NEGLIGENCE DUTY</vt:lpstr>
      <vt:lpstr>NEGLIGENCE DUTY</vt:lpstr>
      <vt:lpstr>NEGLIGENCE THE OTHER ELEMENTS</vt:lpstr>
      <vt:lpstr>CAUSATION  EXAMPLES</vt:lpstr>
      <vt:lpstr>NEGLIGENCE SPECIFIC DUTIES</vt:lpstr>
      <vt:lpstr>OWNER-OCCUPIER EXAMPLES</vt:lpstr>
      <vt:lpstr>NEGLIGENCE SPECIFIC DUTIES</vt:lpstr>
      <vt:lpstr>NEGLIGENCE SPECIFIC DUTIES</vt:lpstr>
      <vt:lpstr>NEGLIGENCE PER SE</vt:lpstr>
      <vt:lpstr>NEGLIGENCE PER SE    EXAMPLE</vt:lpstr>
      <vt:lpstr>SPECIAL NEGLIGENCE STATUTES </vt:lpstr>
      <vt:lpstr>STRICT LIABILITY LIABILITY WITHOUT FAULT</vt:lpstr>
      <vt:lpstr>STRICT LIABILITY ABNORMALLY DANGEROUS ACTIVITY</vt:lpstr>
      <vt:lpstr>S/L ABNORMALLY DANGEROUS ACT. EXAMPLE  </vt:lpstr>
      <vt:lpstr>STRICT LIABILITY ANIMALS</vt:lpstr>
      <vt:lpstr>STRICT LIABILITY  ANIMAL EXAMPLE</vt:lpstr>
      <vt:lpstr>STRICT LIABILITY  ANIMAL EXAMPLE</vt:lpstr>
      <vt:lpstr>TORT DEFENSES</vt:lpstr>
      <vt:lpstr>TORT DEFENSES</vt:lpstr>
      <vt:lpstr>TORT DEFENSES</vt:lpstr>
      <vt:lpstr>TORT DEFENSE    EXAMPLE</vt:lpstr>
      <vt:lpstr>TORT DEFENSE    EXAMPLES STRICT LIABILITY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BOB</dc:creator>
  <cp:lastModifiedBy>Robert Richeda</cp:lastModifiedBy>
  <cp:revision>252</cp:revision>
  <cp:lastPrinted>2017-12-17T16:46:22Z</cp:lastPrinted>
  <dcterms:created xsi:type="dcterms:W3CDTF">2016-07-08T19:02:01Z</dcterms:created>
  <dcterms:modified xsi:type="dcterms:W3CDTF">2019-02-20T15:11:33Z</dcterms:modified>
</cp:coreProperties>
</file>